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60" r:id="rId2"/>
    <p:sldId id="261" r:id="rId3"/>
    <p:sldId id="262" r:id="rId4"/>
    <p:sldId id="263" r:id="rId5"/>
    <p:sldId id="265" r:id="rId6"/>
    <p:sldId id="266" r:id="rId7"/>
    <p:sldId id="267" r:id="rId8"/>
    <p:sldId id="269" r:id="rId9"/>
    <p:sldId id="270" r:id="rId10"/>
    <p:sldId id="271" r:id="rId11"/>
    <p:sldId id="272" r:id="rId12"/>
    <p:sldId id="273"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 id="293" r:id="rId32"/>
    <p:sldId id="294" r:id="rId33"/>
    <p:sldId id="295"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82B89"/>
    <a:srgbClr val="B4FF46"/>
    <a:srgbClr val="09209D"/>
    <a:srgbClr val="135BB9"/>
    <a:srgbClr val="A8EA3F"/>
    <a:srgbClr val="91C53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10" autoAdjust="0"/>
    <p:restoredTop sz="94660"/>
  </p:normalViewPr>
  <p:slideViewPr>
    <p:cSldViewPr snapToObjects="1">
      <p:cViewPr>
        <p:scale>
          <a:sx n="114" d="100"/>
          <a:sy n="114" d="100"/>
        </p:scale>
        <p:origin x="-114" y="3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35DCF3-C4CC-4B41-A722-335854D67F75}" type="datetimeFigureOut">
              <a:rPr lang="en-US" smtClean="0"/>
              <a:pPr/>
              <a:t>6/19/2013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38D555-589B-4489-A8E4-FA71C1459863}" type="slidenum">
              <a:rPr lang="en-US" smtClean="0"/>
              <a:pPr/>
              <a:t>‹#›</a:t>
            </a:fld>
            <a:endParaRPr lang="en-US"/>
          </a:p>
        </p:txBody>
      </p:sp>
    </p:spTree>
    <p:extLst>
      <p:ext uri="{BB962C8B-B14F-4D97-AF65-F5344CB8AC3E}">
        <p14:creationId xmlns:p14="http://schemas.microsoft.com/office/powerpoint/2010/main" xmlns="" val="68402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5E612E17-6797-4BC1-96E2-FDFCC3BC9261}" type="slidenum">
              <a:rPr lang="en-US" smtClean="0"/>
              <a:pPr/>
              <a:t>22</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944B0BDA-6EE7-4CF0-A033-8F56D302BAD6}" type="slidenum">
              <a:rPr lang="en-US" smtClean="0"/>
              <a:pPr/>
              <a:t>29</a:t>
            </a:fld>
            <a:endParaRPr lang="en-US" smtClean="0"/>
          </a:p>
        </p:txBody>
      </p:sp>
      <p:sp>
        <p:nvSpPr>
          <p:cNvPr id="40963" name="Rectangle 1026"/>
          <p:cNvSpPr>
            <a:spLocks noGrp="1" noRot="1" noChangeAspect="1" noChangeArrowheads="1" noTextEdit="1"/>
          </p:cNvSpPr>
          <p:nvPr>
            <p:ph type="sldImg"/>
          </p:nvPr>
        </p:nvSpPr>
        <p:spPr>
          <a:ln/>
        </p:spPr>
      </p:sp>
      <p:sp>
        <p:nvSpPr>
          <p:cNvPr id="40964" name="Rectangle 1027"/>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720C240D-0663-411D-A315-D8EEA30D3291}" type="slidenum">
              <a:rPr lang="en-US" smtClean="0"/>
              <a:pPr/>
              <a:t>32</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D12E7E4-A313-42F5-B7A9-4C7B34E7965B}" type="slidenum">
              <a:rPr lang="en-US" smtClean="0"/>
              <a:pPr/>
              <a:t>33</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7772400" cy="838200"/>
          </a:xfrm>
          <a:effectLst>
            <a:outerShdw dist="25400" dir="2700000">
              <a:schemeClr val="tx1">
                <a:lumMod val="75000"/>
                <a:lumOff val="25000"/>
              </a:schemeClr>
            </a:outerShdw>
          </a:effectLst>
        </p:spPr>
        <p:txBody>
          <a:bodyPr>
            <a:normAutofit/>
          </a:bodyPr>
          <a:lstStyle>
            <a:lvl1pPr algn="ctr">
              <a:defRPr sz="4000">
                <a:solidFill>
                  <a:schemeClr val="bg1"/>
                </a:solidFill>
              </a:defRPr>
            </a:lvl1pPr>
          </a:lstStyle>
          <a:p>
            <a:r>
              <a:rPr lang="en-US" smtClean="0"/>
              <a:t>Click to edit Master title style</a:t>
            </a:r>
            <a:endParaRPr lang="en-US"/>
          </a:p>
        </p:txBody>
      </p:sp>
      <p:sp>
        <p:nvSpPr>
          <p:cNvPr id="3" name="Subtitle 2"/>
          <p:cNvSpPr>
            <a:spLocks noGrp="1"/>
          </p:cNvSpPr>
          <p:nvPr>
            <p:ph type="subTitle" idx="1"/>
          </p:nvPr>
        </p:nvSpPr>
        <p:spPr>
          <a:xfrm>
            <a:off x="1371600" y="3352800"/>
            <a:ext cx="6400800" cy="1752600"/>
          </a:xfrm>
          <a:effectLst>
            <a:outerShdw dist="12700" dir="2700000">
              <a:schemeClr val="tx1">
                <a:lumMod val="75000"/>
                <a:lumOff val="25000"/>
              </a:schemeClr>
            </a:outerShdw>
          </a:effectLst>
        </p:spPr>
        <p:txBody>
          <a:bodyPr/>
          <a:lstStyle>
            <a:lvl1pPr marL="0" indent="0" algn="ctr">
              <a:buNone/>
              <a:defRPr>
                <a:solidFill>
                  <a:srgbClr val="B4FF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282DED-296F-4B63-BE54-52A09547DE43}" type="datetimeFigureOut">
              <a:rPr lang="en-US" smtClean="0"/>
              <a:pPr/>
              <a:t>6/19/2013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AF333-34F8-4A91-B654-4A99264ECD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282DED-296F-4B63-BE54-52A09547DE43}" type="datetimeFigureOut">
              <a:rPr lang="en-US" smtClean="0"/>
              <a:pPr/>
              <a:t>6/19/2013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AF333-34F8-4A91-B654-4A99264ECD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282DED-296F-4B63-BE54-52A09547DE43}" type="datetimeFigureOut">
              <a:rPr lang="en-US" smtClean="0"/>
              <a:pPr/>
              <a:t>6/19/2013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AF333-34F8-4A91-B654-4A99264ECD7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458200" cy="9144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381000" y="1828800"/>
            <a:ext cx="8458200" cy="4267200"/>
          </a:xfrm>
        </p:spPr>
        <p:txBody>
          <a:bodyPr/>
          <a:lstStyle/>
          <a:p>
            <a:pPr lvl="0"/>
            <a:endParaRPr lang="en-US" noProof="0" smtClean="0"/>
          </a:p>
        </p:txBody>
      </p:sp>
      <p:sp>
        <p:nvSpPr>
          <p:cNvPr id="4" name="Rectangle 6"/>
          <p:cNvSpPr>
            <a:spLocks noGrp="1" noChangeArrowheads="1"/>
          </p:cNvSpPr>
          <p:nvPr>
            <p:ph type="sldNum" sz="quarter" idx="10"/>
          </p:nvPr>
        </p:nvSpPr>
        <p:spPr>
          <a:ln/>
        </p:spPr>
        <p:txBody>
          <a:bodyPr/>
          <a:lstStyle>
            <a:lvl1pPr>
              <a:defRPr/>
            </a:lvl1pPr>
          </a:lstStyle>
          <a:p>
            <a:pPr>
              <a:defRPr/>
            </a:pPr>
            <a:fld id="{453DC5F4-FD93-4E33-9CC5-E165B137A87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282DED-296F-4B63-BE54-52A09547DE43}" type="datetimeFigureOut">
              <a:rPr lang="en-US" smtClean="0"/>
              <a:pPr/>
              <a:t>6/19/2013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AF333-34F8-4A91-B654-4A99264ECD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282DED-296F-4B63-BE54-52A09547DE43}" type="datetimeFigureOut">
              <a:rPr lang="en-US" smtClean="0"/>
              <a:pPr/>
              <a:t>6/19/2013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AF333-34F8-4A91-B654-4A99264ECD7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282DED-296F-4B63-BE54-52A09547DE43}" type="datetimeFigureOut">
              <a:rPr lang="en-US" smtClean="0"/>
              <a:pPr/>
              <a:t>6/19/2013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AF333-34F8-4A91-B654-4A99264ECD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282DED-296F-4B63-BE54-52A09547DE43}" type="datetimeFigureOut">
              <a:rPr lang="en-US" smtClean="0"/>
              <a:pPr/>
              <a:t>6/19/2013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3AF333-34F8-4A91-B654-4A99264ECD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282DED-296F-4B63-BE54-52A09547DE43}" type="datetimeFigureOut">
              <a:rPr lang="en-US" smtClean="0"/>
              <a:pPr/>
              <a:t>6/19/2013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3AF333-34F8-4A91-B654-4A99264ECD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282DED-296F-4B63-BE54-52A09547DE43}" type="datetimeFigureOut">
              <a:rPr lang="en-US" smtClean="0"/>
              <a:pPr/>
              <a:t>6/19/2013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3AF333-34F8-4A91-B654-4A99264ECD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282DED-296F-4B63-BE54-52A09547DE43}" type="datetimeFigureOut">
              <a:rPr lang="en-US" smtClean="0"/>
              <a:pPr/>
              <a:t>6/19/2013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AF333-34F8-4A91-B654-4A99264ECD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282DED-296F-4B63-BE54-52A09547DE43}" type="datetimeFigureOut">
              <a:rPr lang="en-US" smtClean="0"/>
              <a:pPr/>
              <a:t>6/19/2013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AF333-34F8-4A91-B654-4A99264ECD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152400"/>
            <a:ext cx="7924800" cy="9144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62000" y="1524000"/>
            <a:ext cx="7924800" cy="4373563"/>
          </a:xfrm>
          <a:prstGeom prst="rect">
            <a:avLst/>
          </a:prstGeom>
          <a:effectLst>
            <a:outerShdw dist="25400" dir="3420000">
              <a:schemeClr val="tx1">
                <a:lumMod val="75000"/>
                <a:lumOff val="25000"/>
              </a:schemeClr>
            </a:outerShdw>
          </a:effectLst>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282DED-296F-4B63-BE54-52A09547DE43}" type="datetimeFigureOut">
              <a:rPr lang="en-US" smtClean="0"/>
              <a:pPr/>
              <a:t>6/19/2013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3AF333-34F8-4A91-B654-4A99264ECD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457200" rtl="0" eaLnBrk="1" latinLnBrk="0" hangingPunct="1">
        <a:spcBef>
          <a:spcPct val="0"/>
        </a:spcBef>
        <a:buNone/>
        <a:defRPr sz="3200" kern="1200">
          <a:solidFill>
            <a:srgbClr val="B4FF46"/>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2800" kern="1200">
          <a:solidFill>
            <a:schemeClr val="bg1"/>
          </a:solidFill>
          <a:latin typeface="Helvetica"/>
          <a:ea typeface="+mn-ea"/>
          <a:cs typeface="Helvetica"/>
        </a:defRPr>
      </a:lvl1pPr>
      <a:lvl2pPr marL="742950" indent="-285750" algn="l" defTabSz="457200" rtl="0" eaLnBrk="1" latinLnBrk="0" hangingPunct="1">
        <a:spcBef>
          <a:spcPct val="20000"/>
        </a:spcBef>
        <a:buFont typeface="Arial"/>
        <a:buChar char="–"/>
        <a:defRPr sz="2400" kern="1200">
          <a:solidFill>
            <a:schemeClr val="bg1"/>
          </a:solidFill>
          <a:latin typeface="Helvetica"/>
          <a:ea typeface="+mn-ea"/>
          <a:cs typeface="Helvetica"/>
        </a:defRPr>
      </a:lvl2pPr>
      <a:lvl3pPr marL="1143000" indent="-228600" algn="l" defTabSz="457200" rtl="0" eaLnBrk="1" latinLnBrk="0" hangingPunct="1">
        <a:spcBef>
          <a:spcPct val="20000"/>
        </a:spcBef>
        <a:buFont typeface="Arial"/>
        <a:buChar char="•"/>
        <a:defRPr sz="2000" kern="1200">
          <a:solidFill>
            <a:schemeClr val="bg1"/>
          </a:solidFill>
          <a:latin typeface="Helvetica"/>
          <a:ea typeface="+mn-ea"/>
          <a:cs typeface="Helvetica"/>
        </a:defRPr>
      </a:lvl3pPr>
      <a:lvl4pPr marL="1600200" indent="-228600" algn="l" defTabSz="457200" rtl="0" eaLnBrk="1" latinLnBrk="0" hangingPunct="1">
        <a:spcBef>
          <a:spcPct val="20000"/>
        </a:spcBef>
        <a:buFont typeface="Arial"/>
        <a:buChar char="–"/>
        <a:defRPr sz="1800" kern="1200">
          <a:solidFill>
            <a:schemeClr val="bg1"/>
          </a:solidFill>
          <a:latin typeface="Helvetica"/>
          <a:ea typeface="+mn-ea"/>
          <a:cs typeface="Helvetica"/>
        </a:defRPr>
      </a:lvl4pPr>
      <a:lvl5pPr marL="2057400" indent="-228600" algn="l" defTabSz="457200" rtl="0" eaLnBrk="1" latinLnBrk="0" hangingPunct="1">
        <a:spcBef>
          <a:spcPct val="20000"/>
        </a:spcBef>
        <a:buFont typeface="Arial"/>
        <a:buChar char="»"/>
        <a:defRPr sz="1600" kern="1200">
          <a:solidFill>
            <a:schemeClr val="bg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r>
              <a:rPr lang="en-US" b="1" dirty="0" smtClean="0"/>
              <a:t>Nominating Caucus Orientation</a:t>
            </a:r>
          </a:p>
        </p:txBody>
      </p:sp>
      <p:sp>
        <p:nvSpPr>
          <p:cNvPr id="3075" name="Rectangle 3"/>
          <p:cNvSpPr>
            <a:spLocks noGrp="1" noChangeArrowheads="1"/>
          </p:cNvSpPr>
          <p:nvPr>
            <p:ph type="subTitle" idx="1"/>
          </p:nvPr>
        </p:nvSpPr>
        <p:spPr/>
        <p:txBody>
          <a:bodyPr/>
          <a:lstStyle/>
          <a:p>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lstStyle/>
          <a:p>
            <a:r>
              <a:rPr lang="en-US" b="1" dirty="0" smtClean="0">
                <a:solidFill>
                  <a:schemeClr val="bg1"/>
                </a:solidFill>
              </a:rPr>
              <a:t>Slate of Nominees</a:t>
            </a:r>
          </a:p>
        </p:txBody>
      </p:sp>
      <p:sp>
        <p:nvSpPr>
          <p:cNvPr id="14340" name="Rectangle 5"/>
          <p:cNvSpPr>
            <a:spLocks noGrp="1" noChangeArrowheads="1"/>
          </p:cNvSpPr>
          <p:nvPr>
            <p:ph type="body" idx="1"/>
          </p:nvPr>
        </p:nvSpPr>
        <p:spPr/>
        <p:txBody>
          <a:bodyPr/>
          <a:lstStyle/>
          <a:p>
            <a:r>
              <a:rPr lang="en-US" smtClean="0"/>
              <a:t>“The office shall seek the person, rather than the person seek the office”</a:t>
            </a:r>
          </a:p>
          <a:p>
            <a:r>
              <a:rPr lang="en-US" smtClean="0"/>
              <a:t>More than one name can be submitted for each position, but must be ranked in order of priority in the Caucus for any Society Level office including the DRC position. </a:t>
            </a:r>
          </a:p>
        </p:txBody>
      </p:sp>
      <p:sp>
        <p:nvSpPr>
          <p:cNvPr id="4" name="Slide Number Placeholder 3"/>
          <p:cNvSpPr>
            <a:spLocks noGrp="1"/>
          </p:cNvSpPr>
          <p:nvPr>
            <p:ph type="sldNum" sz="quarter" idx="10"/>
          </p:nvPr>
        </p:nvSpPr>
        <p:spPr/>
        <p:txBody>
          <a:bodyPr/>
          <a:lstStyle/>
          <a:p>
            <a:fld id="{DC7D2CE2-3CE7-4A52-845C-A0262D509B2F}"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p:txBody>
          <a:bodyPr/>
          <a:lstStyle/>
          <a:p>
            <a:r>
              <a:rPr lang="en-US" b="1" dirty="0" smtClean="0">
                <a:solidFill>
                  <a:schemeClr val="bg1"/>
                </a:solidFill>
              </a:rPr>
              <a:t>Society Board of Directors</a:t>
            </a:r>
          </a:p>
        </p:txBody>
      </p:sp>
      <p:sp>
        <p:nvSpPr>
          <p:cNvPr id="15364" name="Rectangle 3"/>
          <p:cNvSpPr>
            <a:spLocks noGrp="1" noChangeArrowheads="1"/>
          </p:cNvSpPr>
          <p:nvPr>
            <p:ph type="body" idx="1"/>
          </p:nvPr>
        </p:nvSpPr>
        <p:spPr/>
        <p:txBody>
          <a:bodyPr>
            <a:normAutofit fontScale="92500"/>
          </a:bodyPr>
          <a:lstStyle/>
          <a:p>
            <a:r>
              <a:rPr lang="en-US" dirty="0" smtClean="0"/>
              <a:t>Officers</a:t>
            </a:r>
          </a:p>
          <a:p>
            <a:pPr lvl="1"/>
            <a:r>
              <a:rPr lang="en-US" dirty="0" smtClean="0"/>
              <a:t>President (already elected in prior year)</a:t>
            </a:r>
          </a:p>
          <a:p>
            <a:pPr lvl="1"/>
            <a:r>
              <a:rPr lang="en-US" dirty="0" smtClean="0"/>
              <a:t>President-Elect (highest elected office)</a:t>
            </a:r>
          </a:p>
          <a:p>
            <a:pPr lvl="1"/>
            <a:r>
              <a:rPr lang="en-US" dirty="0" smtClean="0"/>
              <a:t>Treasurer</a:t>
            </a:r>
          </a:p>
          <a:p>
            <a:pPr lvl="1"/>
            <a:r>
              <a:rPr lang="en-US" dirty="0" smtClean="0"/>
              <a:t>Vice Presidents (4)</a:t>
            </a:r>
          </a:p>
          <a:p>
            <a:pPr lvl="1"/>
            <a:r>
              <a:rPr lang="en-US" dirty="0" smtClean="0"/>
              <a:t>Secretary (non-voting member, appointed)</a:t>
            </a:r>
          </a:p>
          <a:p>
            <a:r>
              <a:rPr lang="en-US" dirty="0" smtClean="0"/>
              <a:t>Directors</a:t>
            </a:r>
          </a:p>
          <a:p>
            <a:pPr lvl="1"/>
            <a:r>
              <a:rPr lang="en-US" dirty="0" smtClean="0"/>
              <a:t>Director and Regional Chair (DRC) for each region (14)</a:t>
            </a:r>
          </a:p>
          <a:p>
            <a:pPr lvl="1"/>
            <a:r>
              <a:rPr lang="en-US" dirty="0" smtClean="0"/>
              <a:t>Directors-at-Large (DAL) (9)</a:t>
            </a:r>
          </a:p>
          <a:p>
            <a:r>
              <a:rPr lang="en-US" dirty="0" smtClean="0"/>
              <a:t>Presently 30 voting members on BOD</a:t>
            </a:r>
          </a:p>
        </p:txBody>
      </p:sp>
      <p:sp>
        <p:nvSpPr>
          <p:cNvPr id="4" name="Slide Number Placeholder 3"/>
          <p:cNvSpPr>
            <a:spLocks noGrp="1"/>
          </p:cNvSpPr>
          <p:nvPr>
            <p:ph type="sldNum" sz="quarter" idx="10"/>
          </p:nvPr>
        </p:nvSpPr>
        <p:spPr/>
        <p:txBody>
          <a:bodyPr/>
          <a:lstStyle/>
          <a:p>
            <a:fld id="{35277D74-3236-46A7-9629-7C8F10AADD58}"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b="1" dirty="0" smtClean="0">
                <a:solidFill>
                  <a:schemeClr val="bg1"/>
                </a:solidFill>
              </a:rPr>
              <a:t>ACRONYMS</a:t>
            </a:r>
          </a:p>
        </p:txBody>
      </p:sp>
      <p:sp>
        <p:nvSpPr>
          <p:cNvPr id="16387" name="Content Placeholder 2"/>
          <p:cNvSpPr>
            <a:spLocks noGrp="1"/>
          </p:cNvSpPr>
          <p:nvPr>
            <p:ph idx="1"/>
          </p:nvPr>
        </p:nvSpPr>
        <p:spPr/>
        <p:txBody>
          <a:bodyPr/>
          <a:lstStyle/>
          <a:p>
            <a:r>
              <a:rPr lang="en-US" dirty="0" smtClean="0"/>
              <a:t>ARC	Assistant Regional Chair</a:t>
            </a:r>
          </a:p>
          <a:p>
            <a:r>
              <a:rPr lang="en-US" dirty="0" smtClean="0"/>
              <a:t>CRC	Chapters Regional Conference</a:t>
            </a:r>
          </a:p>
          <a:p>
            <a:r>
              <a:rPr lang="en-US" dirty="0" smtClean="0"/>
              <a:t>DAL	Director at Large	</a:t>
            </a:r>
          </a:p>
          <a:p>
            <a:r>
              <a:rPr lang="en-US" dirty="0" smtClean="0"/>
              <a:t>DRC	Director &amp; Regional Chair</a:t>
            </a:r>
          </a:p>
          <a:p>
            <a:r>
              <a:rPr lang="en-US" dirty="0" smtClean="0"/>
              <a:t>RAL	Region at Large</a:t>
            </a:r>
          </a:p>
          <a:p>
            <a:r>
              <a:rPr lang="en-US" dirty="0" smtClean="0"/>
              <a:t>RMCR	Region Members Council  Representative</a:t>
            </a:r>
          </a:p>
          <a:p>
            <a:r>
              <a:rPr lang="en-US" dirty="0" smtClean="0"/>
              <a:t>RVC	Regional Vice Chairs</a:t>
            </a:r>
          </a:p>
          <a:p>
            <a:endParaRPr lang="en-US" dirty="0" smtClean="0"/>
          </a:p>
        </p:txBody>
      </p:sp>
      <p:sp>
        <p:nvSpPr>
          <p:cNvPr id="4" name="Slide Number Placeholder 3"/>
          <p:cNvSpPr>
            <a:spLocks noGrp="1"/>
          </p:cNvSpPr>
          <p:nvPr>
            <p:ph type="sldNum" sz="quarter" idx="10"/>
          </p:nvPr>
        </p:nvSpPr>
        <p:spPr/>
        <p:txBody>
          <a:bodyPr/>
          <a:lstStyle/>
          <a:p>
            <a:fld id="{ECD507C9-C7E6-4022-818C-F3D07F361ED3}"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b="1" dirty="0" smtClean="0">
                <a:solidFill>
                  <a:schemeClr val="bg1"/>
                </a:solidFill>
              </a:rPr>
              <a:t>Society Structure </a:t>
            </a:r>
            <a:endParaRPr lang="en-US" b="1" dirty="0">
              <a:solidFill>
                <a:schemeClr val="bg1"/>
              </a:solidFill>
            </a:endParaRPr>
          </a:p>
        </p:txBody>
      </p:sp>
      <p:sp>
        <p:nvSpPr>
          <p:cNvPr id="6" name="Slide Number Placeholder 3"/>
          <p:cNvSpPr>
            <a:spLocks noGrp="1"/>
          </p:cNvSpPr>
          <p:nvPr>
            <p:ph type="sldNum" sz="quarter" idx="12"/>
          </p:nvPr>
        </p:nvSpPr>
        <p:spPr/>
        <p:txBody>
          <a:bodyPr/>
          <a:lstStyle/>
          <a:p>
            <a:fld id="{F7D831F2-1C48-4E79-8A3C-4196868E73CA}" type="slidenum">
              <a:rPr lang="en-US" smtClean="0"/>
              <a:pPr/>
              <a:t>13</a:t>
            </a:fld>
            <a:endParaRPr lang="en-US"/>
          </a:p>
        </p:txBody>
      </p:sp>
      <p:grpSp>
        <p:nvGrpSpPr>
          <p:cNvPr id="16" name="Organization Chart 3"/>
          <p:cNvGrpSpPr>
            <a:grpSpLocks/>
          </p:cNvGrpSpPr>
          <p:nvPr/>
        </p:nvGrpSpPr>
        <p:grpSpPr bwMode="auto">
          <a:xfrm>
            <a:off x="876300" y="1331427"/>
            <a:ext cx="7505157" cy="5007671"/>
            <a:chOff x="144" y="63"/>
            <a:chExt cx="5410" cy="7043"/>
          </a:xfrm>
        </p:grpSpPr>
        <p:cxnSp>
          <p:nvCxnSpPr>
            <p:cNvPr id="2" name="_s1095"/>
            <p:cNvCxnSpPr>
              <a:cxnSpLocks noChangeShapeType="1"/>
              <a:stCxn id="81" idx="1"/>
              <a:endCxn id="80" idx="1"/>
            </p:cNvCxnSpPr>
            <p:nvPr/>
          </p:nvCxnSpPr>
          <p:spPr bwMode="auto">
            <a:xfrm rot="10800000">
              <a:off x="3744" y="1856"/>
              <a:ext cx="9" cy="515"/>
            </a:xfrm>
            <a:prstGeom prst="bentConnector3">
              <a:avLst>
                <a:gd name="adj1" fmla="val 1800000"/>
              </a:avLst>
            </a:prstGeom>
            <a:noFill/>
            <a:ln w="28575">
              <a:solidFill>
                <a:schemeClr val="tx1"/>
              </a:solidFill>
              <a:miter lim="800000"/>
              <a:headEnd/>
              <a:tailEnd/>
            </a:ln>
          </p:spPr>
        </p:cxnSp>
        <p:cxnSp>
          <p:nvCxnSpPr>
            <p:cNvPr id="3" name="_s1096"/>
            <p:cNvCxnSpPr>
              <a:cxnSpLocks noChangeShapeType="1"/>
              <a:stCxn id="80" idx="1"/>
              <a:endCxn id="51" idx="3"/>
            </p:cNvCxnSpPr>
            <p:nvPr/>
          </p:nvCxnSpPr>
          <p:spPr bwMode="auto">
            <a:xfrm rot="10800000">
              <a:off x="3264" y="1561"/>
              <a:ext cx="480" cy="295"/>
            </a:xfrm>
            <a:prstGeom prst="bentConnector3">
              <a:avLst>
                <a:gd name="adj1" fmla="val 50000"/>
              </a:avLst>
            </a:prstGeom>
            <a:noFill/>
            <a:ln w="28575">
              <a:solidFill>
                <a:schemeClr val="tx1"/>
              </a:solidFill>
              <a:miter lim="800000"/>
              <a:headEnd/>
              <a:tailEnd/>
            </a:ln>
          </p:spPr>
        </p:cxnSp>
        <p:cxnSp>
          <p:nvCxnSpPr>
            <p:cNvPr id="1097" name="_s1097"/>
            <p:cNvCxnSpPr>
              <a:cxnSpLocks noChangeShapeType="1"/>
            </p:cNvCxnSpPr>
            <p:nvPr/>
          </p:nvCxnSpPr>
          <p:spPr bwMode="auto">
            <a:xfrm rot="10800000" flipV="1">
              <a:off x="3264" y="1561"/>
              <a:ext cx="480" cy="2"/>
            </a:xfrm>
            <a:prstGeom prst="bentConnector3">
              <a:avLst>
                <a:gd name="adj1" fmla="val 15000"/>
              </a:avLst>
            </a:prstGeom>
            <a:noFill/>
            <a:ln w="28575">
              <a:solidFill>
                <a:schemeClr val="tx1"/>
              </a:solidFill>
              <a:miter lim="800000"/>
              <a:headEnd/>
              <a:tailEnd/>
            </a:ln>
          </p:spPr>
        </p:cxnSp>
        <p:cxnSp>
          <p:nvCxnSpPr>
            <p:cNvPr id="1098" name="_s1098"/>
            <p:cNvCxnSpPr>
              <a:cxnSpLocks noChangeShapeType="1"/>
            </p:cNvCxnSpPr>
            <p:nvPr/>
          </p:nvCxnSpPr>
          <p:spPr bwMode="auto">
            <a:xfrm rot="10800000" flipV="1">
              <a:off x="3264" y="999"/>
              <a:ext cx="480" cy="562"/>
            </a:xfrm>
            <a:prstGeom prst="bentConnector3">
              <a:avLst>
                <a:gd name="adj1" fmla="val 15000"/>
              </a:avLst>
            </a:prstGeom>
            <a:noFill/>
            <a:ln w="28575">
              <a:solidFill>
                <a:schemeClr val="tx1"/>
              </a:solidFill>
              <a:miter lim="800000"/>
              <a:headEnd/>
              <a:tailEnd/>
            </a:ln>
          </p:spPr>
        </p:cxnSp>
        <p:cxnSp>
          <p:nvCxnSpPr>
            <p:cNvPr id="1099" name="_s1099"/>
            <p:cNvCxnSpPr>
              <a:cxnSpLocks noChangeShapeType="1"/>
              <a:stCxn id="77" idx="1"/>
              <a:endCxn id="71" idx="2"/>
            </p:cNvCxnSpPr>
            <p:nvPr/>
          </p:nvCxnSpPr>
          <p:spPr bwMode="auto">
            <a:xfrm rot="10800000">
              <a:off x="4320" y="3523"/>
              <a:ext cx="192" cy="2580"/>
            </a:xfrm>
            <a:prstGeom prst="bentConnector2">
              <a:avLst/>
            </a:prstGeom>
            <a:noFill/>
            <a:ln w="28575">
              <a:solidFill>
                <a:schemeClr val="tx1"/>
              </a:solidFill>
              <a:miter lim="800000"/>
              <a:headEnd/>
              <a:tailEnd/>
            </a:ln>
          </p:spPr>
        </p:cxnSp>
        <p:cxnSp>
          <p:nvCxnSpPr>
            <p:cNvPr id="1100" name="_s1100"/>
            <p:cNvCxnSpPr>
              <a:cxnSpLocks noChangeShapeType="1"/>
              <a:stCxn id="76" idx="1"/>
              <a:endCxn id="71" idx="2"/>
            </p:cNvCxnSpPr>
            <p:nvPr/>
          </p:nvCxnSpPr>
          <p:spPr bwMode="auto">
            <a:xfrm rot="10800000">
              <a:off x="4320" y="3523"/>
              <a:ext cx="192" cy="2113"/>
            </a:xfrm>
            <a:prstGeom prst="bentConnector2">
              <a:avLst/>
            </a:prstGeom>
            <a:noFill/>
            <a:ln w="28575">
              <a:solidFill>
                <a:schemeClr val="tx1"/>
              </a:solidFill>
              <a:miter lim="800000"/>
              <a:headEnd/>
              <a:tailEnd/>
            </a:ln>
          </p:spPr>
        </p:cxnSp>
        <p:cxnSp>
          <p:nvCxnSpPr>
            <p:cNvPr id="1101" name="_s1101"/>
            <p:cNvCxnSpPr>
              <a:cxnSpLocks noChangeShapeType="1"/>
              <a:stCxn id="75" idx="1"/>
              <a:endCxn id="71" idx="2"/>
            </p:cNvCxnSpPr>
            <p:nvPr/>
          </p:nvCxnSpPr>
          <p:spPr bwMode="auto">
            <a:xfrm rot="10800000">
              <a:off x="4320" y="3523"/>
              <a:ext cx="192" cy="1643"/>
            </a:xfrm>
            <a:prstGeom prst="bentConnector2">
              <a:avLst/>
            </a:prstGeom>
            <a:noFill/>
            <a:ln w="28575">
              <a:solidFill>
                <a:schemeClr val="tx1"/>
              </a:solidFill>
              <a:miter lim="800000"/>
              <a:headEnd/>
              <a:tailEnd/>
            </a:ln>
          </p:spPr>
        </p:cxnSp>
        <p:cxnSp>
          <p:nvCxnSpPr>
            <p:cNvPr id="1102" name="_s1102"/>
            <p:cNvCxnSpPr>
              <a:cxnSpLocks noChangeShapeType="1"/>
              <a:stCxn id="74" idx="1"/>
              <a:endCxn id="71" idx="2"/>
            </p:cNvCxnSpPr>
            <p:nvPr/>
          </p:nvCxnSpPr>
          <p:spPr bwMode="auto">
            <a:xfrm rot="10800000">
              <a:off x="4320" y="3523"/>
              <a:ext cx="192" cy="1175"/>
            </a:xfrm>
            <a:prstGeom prst="bentConnector2">
              <a:avLst/>
            </a:prstGeom>
            <a:noFill/>
            <a:ln w="28575">
              <a:solidFill>
                <a:schemeClr val="tx1"/>
              </a:solidFill>
              <a:miter lim="800000"/>
              <a:headEnd/>
              <a:tailEnd/>
            </a:ln>
          </p:spPr>
        </p:cxnSp>
        <p:cxnSp>
          <p:nvCxnSpPr>
            <p:cNvPr id="1103" name="_s1103"/>
            <p:cNvCxnSpPr>
              <a:cxnSpLocks noChangeShapeType="1"/>
              <a:stCxn id="73" idx="1"/>
              <a:endCxn id="71" idx="2"/>
            </p:cNvCxnSpPr>
            <p:nvPr/>
          </p:nvCxnSpPr>
          <p:spPr bwMode="auto">
            <a:xfrm rot="10800000">
              <a:off x="4320" y="3523"/>
              <a:ext cx="192" cy="708"/>
            </a:xfrm>
            <a:prstGeom prst="bentConnector2">
              <a:avLst/>
            </a:prstGeom>
            <a:noFill/>
            <a:ln w="28575">
              <a:solidFill>
                <a:schemeClr val="tx1"/>
              </a:solidFill>
              <a:miter lim="800000"/>
              <a:headEnd/>
              <a:tailEnd/>
            </a:ln>
          </p:spPr>
        </p:cxnSp>
        <p:cxnSp>
          <p:nvCxnSpPr>
            <p:cNvPr id="1104" name="_s1104"/>
            <p:cNvCxnSpPr>
              <a:cxnSpLocks noChangeShapeType="1"/>
              <a:stCxn id="72" idx="1"/>
              <a:endCxn id="71" idx="2"/>
            </p:cNvCxnSpPr>
            <p:nvPr/>
          </p:nvCxnSpPr>
          <p:spPr bwMode="auto">
            <a:xfrm rot="10800000">
              <a:off x="4320" y="3523"/>
              <a:ext cx="192" cy="239"/>
            </a:xfrm>
            <a:prstGeom prst="bentConnector2">
              <a:avLst/>
            </a:prstGeom>
            <a:noFill/>
            <a:ln w="28575">
              <a:solidFill>
                <a:schemeClr val="tx1"/>
              </a:solidFill>
              <a:miter lim="800000"/>
              <a:headEnd/>
              <a:tailEnd/>
            </a:ln>
          </p:spPr>
        </p:cxnSp>
        <p:cxnSp>
          <p:nvCxnSpPr>
            <p:cNvPr id="1105" name="_s1105"/>
            <p:cNvCxnSpPr>
              <a:cxnSpLocks noChangeShapeType="1"/>
              <a:stCxn id="71" idx="0"/>
            </p:cNvCxnSpPr>
            <p:nvPr/>
          </p:nvCxnSpPr>
          <p:spPr bwMode="auto">
            <a:xfrm rot="5400000" flipH="1">
              <a:off x="3435" y="2264"/>
              <a:ext cx="281" cy="1488"/>
            </a:xfrm>
            <a:prstGeom prst="bentConnector2">
              <a:avLst/>
            </a:prstGeom>
            <a:noFill/>
            <a:ln w="28575">
              <a:solidFill>
                <a:schemeClr val="tx1"/>
              </a:solidFill>
              <a:miter lim="800000"/>
              <a:headEnd/>
              <a:tailEnd/>
            </a:ln>
          </p:spPr>
        </p:cxnSp>
        <p:cxnSp>
          <p:nvCxnSpPr>
            <p:cNvPr id="1106" name="_s1106"/>
            <p:cNvCxnSpPr>
              <a:cxnSpLocks noChangeShapeType="1"/>
              <a:stCxn id="70" idx="1"/>
              <a:endCxn id="50" idx="2"/>
            </p:cNvCxnSpPr>
            <p:nvPr/>
          </p:nvCxnSpPr>
          <p:spPr bwMode="auto">
            <a:xfrm rot="10800000">
              <a:off x="2832" y="3411"/>
              <a:ext cx="144" cy="2603"/>
            </a:xfrm>
            <a:prstGeom prst="bentConnector2">
              <a:avLst/>
            </a:prstGeom>
            <a:noFill/>
            <a:ln w="28575">
              <a:solidFill>
                <a:schemeClr val="tx1"/>
              </a:solidFill>
              <a:miter lim="800000"/>
              <a:headEnd/>
              <a:tailEnd/>
            </a:ln>
          </p:spPr>
        </p:cxnSp>
        <p:cxnSp>
          <p:nvCxnSpPr>
            <p:cNvPr id="1107" name="_s1107"/>
            <p:cNvCxnSpPr>
              <a:cxnSpLocks noChangeShapeType="1"/>
              <a:stCxn id="69" idx="1"/>
              <a:endCxn id="50" idx="2"/>
            </p:cNvCxnSpPr>
            <p:nvPr/>
          </p:nvCxnSpPr>
          <p:spPr bwMode="auto">
            <a:xfrm rot="10800000">
              <a:off x="2832" y="3411"/>
              <a:ext cx="144" cy="2134"/>
            </a:xfrm>
            <a:prstGeom prst="bentConnector2">
              <a:avLst/>
            </a:prstGeom>
            <a:noFill/>
            <a:ln w="28575">
              <a:solidFill>
                <a:schemeClr val="tx1"/>
              </a:solidFill>
              <a:miter lim="800000"/>
              <a:headEnd/>
              <a:tailEnd/>
            </a:ln>
          </p:spPr>
        </p:cxnSp>
        <p:cxnSp>
          <p:nvCxnSpPr>
            <p:cNvPr id="1108" name="_s1108"/>
            <p:cNvCxnSpPr>
              <a:cxnSpLocks noChangeShapeType="1"/>
              <a:stCxn id="68" idx="1"/>
              <a:endCxn id="50" idx="2"/>
            </p:cNvCxnSpPr>
            <p:nvPr/>
          </p:nvCxnSpPr>
          <p:spPr bwMode="auto">
            <a:xfrm rot="10800000">
              <a:off x="2832" y="3411"/>
              <a:ext cx="144" cy="1592"/>
            </a:xfrm>
            <a:prstGeom prst="bentConnector2">
              <a:avLst/>
            </a:prstGeom>
            <a:noFill/>
            <a:ln w="28575">
              <a:solidFill>
                <a:schemeClr val="tx1"/>
              </a:solidFill>
              <a:miter lim="800000"/>
              <a:headEnd/>
              <a:tailEnd/>
            </a:ln>
          </p:spPr>
        </p:cxnSp>
        <p:cxnSp>
          <p:nvCxnSpPr>
            <p:cNvPr id="1109" name="_s1109"/>
            <p:cNvCxnSpPr>
              <a:cxnSpLocks noChangeShapeType="1"/>
              <a:stCxn id="67" idx="1"/>
            </p:cNvCxnSpPr>
            <p:nvPr/>
          </p:nvCxnSpPr>
          <p:spPr bwMode="auto">
            <a:xfrm rot="10800000">
              <a:off x="2832" y="3627"/>
              <a:ext cx="144" cy="802"/>
            </a:xfrm>
            <a:prstGeom prst="bentConnector2">
              <a:avLst/>
            </a:prstGeom>
            <a:noFill/>
            <a:ln w="28575">
              <a:solidFill>
                <a:schemeClr val="tx1"/>
              </a:solidFill>
              <a:miter lim="800000"/>
              <a:headEnd/>
              <a:tailEnd/>
            </a:ln>
          </p:spPr>
        </p:cxnSp>
        <p:cxnSp>
          <p:nvCxnSpPr>
            <p:cNvPr id="1110" name="_s1110"/>
            <p:cNvCxnSpPr>
              <a:cxnSpLocks noChangeShapeType="1"/>
              <a:stCxn id="66" idx="1"/>
              <a:endCxn id="50" idx="2"/>
            </p:cNvCxnSpPr>
            <p:nvPr/>
          </p:nvCxnSpPr>
          <p:spPr bwMode="auto">
            <a:xfrm rot="10800000">
              <a:off x="2832" y="3411"/>
              <a:ext cx="144" cy="449"/>
            </a:xfrm>
            <a:prstGeom prst="bentConnector2">
              <a:avLst/>
            </a:prstGeom>
            <a:noFill/>
            <a:ln w="28575">
              <a:solidFill>
                <a:schemeClr val="tx1"/>
              </a:solidFill>
              <a:miter lim="800000"/>
              <a:headEnd/>
              <a:tailEnd/>
            </a:ln>
          </p:spPr>
        </p:cxnSp>
        <p:cxnSp>
          <p:nvCxnSpPr>
            <p:cNvPr id="1111" name="_s1111"/>
            <p:cNvCxnSpPr>
              <a:cxnSpLocks noChangeShapeType="1"/>
            </p:cNvCxnSpPr>
            <p:nvPr/>
          </p:nvCxnSpPr>
          <p:spPr bwMode="auto">
            <a:xfrm>
              <a:off x="1008" y="1467"/>
              <a:ext cx="288" cy="2"/>
            </a:xfrm>
            <a:prstGeom prst="bentConnector3">
              <a:avLst>
                <a:gd name="adj1" fmla="val 50000"/>
              </a:avLst>
            </a:prstGeom>
            <a:noFill/>
            <a:ln w="28575" cap="rnd">
              <a:solidFill>
                <a:schemeClr val="tx1"/>
              </a:solidFill>
              <a:prstDash val="sysDot"/>
              <a:miter lim="800000"/>
              <a:headEnd/>
              <a:tailEnd/>
            </a:ln>
          </p:spPr>
        </p:cxnSp>
        <p:cxnSp>
          <p:nvCxnSpPr>
            <p:cNvPr id="1112" name="_s1112"/>
            <p:cNvCxnSpPr>
              <a:cxnSpLocks noChangeShapeType="1"/>
            </p:cNvCxnSpPr>
            <p:nvPr/>
          </p:nvCxnSpPr>
          <p:spPr bwMode="auto">
            <a:xfrm rot="16200000">
              <a:off x="1540" y="1888"/>
              <a:ext cx="281" cy="1"/>
            </a:xfrm>
            <a:prstGeom prst="straightConnector1">
              <a:avLst/>
            </a:prstGeom>
            <a:noFill/>
            <a:ln w="28575">
              <a:solidFill>
                <a:schemeClr val="tx1"/>
              </a:solidFill>
              <a:round/>
              <a:headEnd/>
              <a:tailEnd/>
            </a:ln>
          </p:spPr>
        </p:cxnSp>
        <p:cxnSp>
          <p:nvCxnSpPr>
            <p:cNvPr id="1113" name="_s1113"/>
            <p:cNvCxnSpPr>
              <a:cxnSpLocks noChangeShapeType="1"/>
            </p:cNvCxnSpPr>
            <p:nvPr/>
          </p:nvCxnSpPr>
          <p:spPr bwMode="auto">
            <a:xfrm>
              <a:off x="1680" y="344"/>
              <a:ext cx="720" cy="1"/>
            </a:xfrm>
            <a:prstGeom prst="straightConnector1">
              <a:avLst/>
            </a:prstGeom>
            <a:noFill/>
            <a:ln w="28575" cap="rnd">
              <a:solidFill>
                <a:schemeClr val="tx1"/>
              </a:solidFill>
              <a:prstDash val="sysDot"/>
              <a:round/>
              <a:headEnd/>
              <a:tailEnd/>
            </a:ln>
          </p:spPr>
        </p:cxnSp>
        <p:cxnSp>
          <p:nvCxnSpPr>
            <p:cNvPr id="1114" name="_s1114"/>
            <p:cNvCxnSpPr>
              <a:cxnSpLocks noChangeShapeType="1"/>
            </p:cNvCxnSpPr>
            <p:nvPr/>
          </p:nvCxnSpPr>
          <p:spPr bwMode="auto">
            <a:xfrm>
              <a:off x="2112" y="1561"/>
              <a:ext cx="336" cy="1"/>
            </a:xfrm>
            <a:prstGeom prst="straightConnector1">
              <a:avLst/>
            </a:prstGeom>
            <a:noFill/>
            <a:ln w="28575">
              <a:solidFill>
                <a:schemeClr val="tx1"/>
              </a:solidFill>
              <a:round/>
              <a:headEnd/>
              <a:tailEnd/>
            </a:ln>
          </p:spPr>
        </p:cxnSp>
        <p:cxnSp>
          <p:nvCxnSpPr>
            <p:cNvPr id="1115" name="_s1115"/>
            <p:cNvCxnSpPr>
              <a:cxnSpLocks noChangeShapeType="1"/>
              <a:stCxn id="61" idx="1"/>
              <a:endCxn id="53" idx="2"/>
            </p:cNvCxnSpPr>
            <p:nvPr/>
          </p:nvCxnSpPr>
          <p:spPr bwMode="auto">
            <a:xfrm rot="10800000">
              <a:off x="1056" y="3255"/>
              <a:ext cx="192" cy="3701"/>
            </a:xfrm>
            <a:prstGeom prst="bentConnector2">
              <a:avLst/>
            </a:prstGeom>
            <a:noFill/>
            <a:ln w="28575">
              <a:solidFill>
                <a:schemeClr val="tx1"/>
              </a:solidFill>
              <a:miter lim="800000"/>
              <a:headEnd/>
              <a:tailEnd/>
            </a:ln>
          </p:spPr>
        </p:cxnSp>
        <p:cxnSp>
          <p:nvCxnSpPr>
            <p:cNvPr id="1116" name="_s1116"/>
            <p:cNvCxnSpPr>
              <a:cxnSpLocks noChangeShapeType="1"/>
              <a:stCxn id="60" idx="1"/>
              <a:endCxn id="53" idx="2"/>
            </p:cNvCxnSpPr>
            <p:nvPr/>
          </p:nvCxnSpPr>
          <p:spPr bwMode="auto">
            <a:xfrm rot="10800000">
              <a:off x="1056" y="3255"/>
              <a:ext cx="192" cy="3233"/>
            </a:xfrm>
            <a:prstGeom prst="bentConnector2">
              <a:avLst/>
            </a:prstGeom>
            <a:noFill/>
            <a:ln w="28575">
              <a:solidFill>
                <a:schemeClr val="tx1"/>
              </a:solidFill>
              <a:miter lim="800000"/>
              <a:headEnd/>
              <a:tailEnd/>
            </a:ln>
          </p:spPr>
        </p:cxnSp>
        <p:cxnSp>
          <p:nvCxnSpPr>
            <p:cNvPr id="1117" name="_s1117"/>
            <p:cNvCxnSpPr>
              <a:cxnSpLocks noChangeShapeType="1"/>
              <a:stCxn id="59" idx="1"/>
              <a:endCxn id="53" idx="2"/>
            </p:cNvCxnSpPr>
            <p:nvPr/>
          </p:nvCxnSpPr>
          <p:spPr bwMode="auto">
            <a:xfrm rot="10800000">
              <a:off x="1056" y="3255"/>
              <a:ext cx="192" cy="2764"/>
            </a:xfrm>
            <a:prstGeom prst="bentConnector2">
              <a:avLst/>
            </a:prstGeom>
            <a:noFill/>
            <a:ln w="28575">
              <a:solidFill>
                <a:schemeClr val="tx1"/>
              </a:solidFill>
              <a:miter lim="800000"/>
              <a:headEnd/>
              <a:tailEnd/>
            </a:ln>
          </p:spPr>
        </p:cxnSp>
        <p:cxnSp>
          <p:nvCxnSpPr>
            <p:cNvPr id="1118" name="_s1118"/>
            <p:cNvCxnSpPr>
              <a:cxnSpLocks noChangeShapeType="1"/>
              <a:stCxn id="58" idx="1"/>
            </p:cNvCxnSpPr>
            <p:nvPr/>
          </p:nvCxnSpPr>
          <p:spPr bwMode="auto">
            <a:xfrm rot="10800000">
              <a:off x="1056" y="3297"/>
              <a:ext cx="192" cy="2296"/>
            </a:xfrm>
            <a:prstGeom prst="bentConnector2">
              <a:avLst/>
            </a:prstGeom>
            <a:noFill/>
            <a:ln w="28575">
              <a:solidFill>
                <a:schemeClr val="tx1"/>
              </a:solidFill>
              <a:miter lim="800000"/>
              <a:headEnd/>
              <a:tailEnd/>
            </a:ln>
          </p:spPr>
        </p:cxnSp>
        <p:cxnSp>
          <p:nvCxnSpPr>
            <p:cNvPr id="1119" name="_s1119"/>
            <p:cNvCxnSpPr>
              <a:cxnSpLocks noChangeShapeType="1"/>
              <a:stCxn id="57" idx="1"/>
              <a:endCxn id="53" idx="2"/>
            </p:cNvCxnSpPr>
            <p:nvPr/>
          </p:nvCxnSpPr>
          <p:spPr bwMode="auto">
            <a:xfrm rot="10800000">
              <a:off x="1056" y="3255"/>
              <a:ext cx="192" cy="1912"/>
            </a:xfrm>
            <a:prstGeom prst="bentConnector2">
              <a:avLst/>
            </a:prstGeom>
            <a:noFill/>
            <a:ln w="28575">
              <a:solidFill>
                <a:schemeClr val="tx1"/>
              </a:solidFill>
              <a:miter lim="800000"/>
              <a:headEnd/>
              <a:tailEnd/>
            </a:ln>
          </p:spPr>
        </p:cxnSp>
        <p:cxnSp>
          <p:nvCxnSpPr>
            <p:cNvPr id="1120" name="_s1120"/>
            <p:cNvCxnSpPr>
              <a:cxnSpLocks noChangeShapeType="1"/>
              <a:stCxn id="56" idx="1"/>
              <a:endCxn id="53" idx="2"/>
            </p:cNvCxnSpPr>
            <p:nvPr/>
          </p:nvCxnSpPr>
          <p:spPr bwMode="auto">
            <a:xfrm rot="10800000">
              <a:off x="1056" y="3255"/>
              <a:ext cx="192" cy="1360"/>
            </a:xfrm>
            <a:prstGeom prst="bentConnector2">
              <a:avLst/>
            </a:prstGeom>
            <a:noFill/>
            <a:ln w="28575">
              <a:solidFill>
                <a:schemeClr val="tx1"/>
              </a:solidFill>
              <a:miter lim="800000"/>
              <a:headEnd/>
              <a:tailEnd/>
            </a:ln>
          </p:spPr>
        </p:cxnSp>
        <p:cxnSp>
          <p:nvCxnSpPr>
            <p:cNvPr id="1121" name="_s1121"/>
            <p:cNvCxnSpPr>
              <a:cxnSpLocks noChangeShapeType="1"/>
              <a:stCxn id="55" idx="1"/>
              <a:endCxn id="53" idx="2"/>
            </p:cNvCxnSpPr>
            <p:nvPr/>
          </p:nvCxnSpPr>
          <p:spPr bwMode="auto">
            <a:xfrm rot="10800000">
              <a:off x="1056" y="3255"/>
              <a:ext cx="192" cy="893"/>
            </a:xfrm>
            <a:prstGeom prst="bentConnector2">
              <a:avLst/>
            </a:prstGeom>
            <a:noFill/>
            <a:ln w="28575">
              <a:solidFill>
                <a:schemeClr val="tx1"/>
              </a:solidFill>
              <a:miter lim="800000"/>
              <a:headEnd/>
              <a:tailEnd/>
            </a:ln>
          </p:spPr>
        </p:cxnSp>
        <p:cxnSp>
          <p:nvCxnSpPr>
            <p:cNvPr id="1122" name="_s1122"/>
            <p:cNvCxnSpPr>
              <a:cxnSpLocks noChangeShapeType="1"/>
              <a:stCxn id="54" idx="1"/>
              <a:endCxn id="53" idx="2"/>
            </p:cNvCxnSpPr>
            <p:nvPr/>
          </p:nvCxnSpPr>
          <p:spPr bwMode="auto">
            <a:xfrm rot="10800000">
              <a:off x="1056" y="3255"/>
              <a:ext cx="192" cy="425"/>
            </a:xfrm>
            <a:prstGeom prst="bentConnector2">
              <a:avLst/>
            </a:prstGeom>
            <a:noFill/>
            <a:ln w="28575">
              <a:solidFill>
                <a:schemeClr val="tx1"/>
              </a:solidFill>
              <a:miter lim="800000"/>
              <a:headEnd/>
              <a:tailEnd/>
            </a:ln>
          </p:spPr>
        </p:cxnSp>
        <p:cxnSp>
          <p:nvCxnSpPr>
            <p:cNvPr id="1123" name="_s1123"/>
            <p:cNvCxnSpPr>
              <a:cxnSpLocks noChangeShapeType="1"/>
            </p:cNvCxnSpPr>
            <p:nvPr/>
          </p:nvCxnSpPr>
          <p:spPr bwMode="auto">
            <a:xfrm rot="16200000">
              <a:off x="1803" y="1938"/>
              <a:ext cx="281" cy="1776"/>
            </a:xfrm>
            <a:prstGeom prst="bentConnector2">
              <a:avLst/>
            </a:prstGeom>
            <a:noFill/>
            <a:ln w="28575">
              <a:solidFill>
                <a:schemeClr val="tx1"/>
              </a:solidFill>
              <a:miter lim="800000"/>
              <a:headEnd/>
              <a:tailEnd/>
            </a:ln>
          </p:spPr>
        </p:cxnSp>
        <p:cxnSp>
          <p:nvCxnSpPr>
            <p:cNvPr id="1124" name="_s1124"/>
            <p:cNvCxnSpPr>
              <a:cxnSpLocks noChangeShapeType="1"/>
            </p:cNvCxnSpPr>
            <p:nvPr/>
          </p:nvCxnSpPr>
          <p:spPr bwMode="auto">
            <a:xfrm rot="10800000">
              <a:off x="3264" y="344"/>
              <a:ext cx="816" cy="1"/>
            </a:xfrm>
            <a:prstGeom prst="straightConnector1">
              <a:avLst/>
            </a:prstGeom>
            <a:noFill/>
            <a:ln w="28575">
              <a:solidFill>
                <a:schemeClr val="tx1"/>
              </a:solidFill>
              <a:round/>
              <a:headEnd/>
              <a:tailEnd/>
            </a:ln>
          </p:spPr>
        </p:cxnSp>
        <p:cxnSp>
          <p:nvCxnSpPr>
            <p:cNvPr id="1125" name="_s1125"/>
            <p:cNvCxnSpPr>
              <a:cxnSpLocks noChangeShapeType="1"/>
              <a:stCxn id="51" idx="0"/>
              <a:endCxn id="49" idx="2"/>
            </p:cNvCxnSpPr>
            <p:nvPr/>
          </p:nvCxnSpPr>
          <p:spPr bwMode="auto">
            <a:xfrm rot="16200000">
              <a:off x="2492" y="939"/>
              <a:ext cx="681" cy="1"/>
            </a:xfrm>
            <a:prstGeom prst="straightConnector1">
              <a:avLst/>
            </a:prstGeom>
            <a:noFill/>
            <a:ln w="28575">
              <a:solidFill>
                <a:schemeClr val="tx1"/>
              </a:solidFill>
              <a:round/>
              <a:headEnd/>
              <a:tailEnd/>
            </a:ln>
          </p:spPr>
        </p:cxnSp>
        <p:cxnSp>
          <p:nvCxnSpPr>
            <p:cNvPr id="1126" name="_s1126"/>
            <p:cNvCxnSpPr>
              <a:cxnSpLocks noChangeShapeType="1"/>
              <a:stCxn id="50" idx="0"/>
              <a:endCxn id="51" idx="2"/>
            </p:cNvCxnSpPr>
            <p:nvPr/>
          </p:nvCxnSpPr>
          <p:spPr bwMode="auto">
            <a:xfrm rot="16200000">
              <a:off x="2271" y="2403"/>
              <a:ext cx="1124" cy="1"/>
            </a:xfrm>
            <a:prstGeom prst="straightConnector1">
              <a:avLst/>
            </a:prstGeom>
            <a:noFill/>
            <a:ln w="28575">
              <a:solidFill>
                <a:schemeClr val="tx1"/>
              </a:solidFill>
              <a:round/>
              <a:headEnd/>
              <a:tailEnd/>
            </a:ln>
          </p:spPr>
        </p:cxnSp>
        <p:sp>
          <p:nvSpPr>
            <p:cNvPr id="49" name="_s1127"/>
            <p:cNvSpPr>
              <a:spLocks noChangeArrowheads="1"/>
            </p:cNvSpPr>
            <p:nvPr/>
          </p:nvSpPr>
          <p:spPr bwMode="auto">
            <a:xfrm>
              <a:off x="2400" y="63"/>
              <a:ext cx="864" cy="536"/>
            </a:xfrm>
            <a:prstGeom prst="roundRect">
              <a:avLst>
                <a:gd name="adj" fmla="val 16667"/>
              </a:avLst>
            </a:prstGeom>
            <a:solidFill>
              <a:srgbClr val="09209D"/>
            </a:solidFill>
            <a:ln w="9525">
              <a:solidFill>
                <a:schemeClr val="tx1"/>
              </a:solidFill>
              <a:round/>
              <a:headEnd/>
              <a:tailEnd/>
            </a:ln>
          </p:spPr>
          <p:txBody>
            <a:bodyPr vert="horz" wrap="none" lIns="46848" tIns="23424" rIns="46848" bIns="2342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B4FF46"/>
                  </a:solidFill>
                  <a:effectLst/>
                  <a:latin typeface="Calibri" pitchFamily="34" charset="0"/>
                </a:rPr>
                <a:t>ASHRAE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B4FF46"/>
                  </a:solidFill>
                  <a:effectLst/>
                  <a:latin typeface="Calibri" pitchFamily="34" charset="0"/>
                </a:rPr>
                <a:t>MEMBERSHIP</a:t>
              </a:r>
            </a:p>
          </p:txBody>
        </p:sp>
        <p:sp>
          <p:nvSpPr>
            <p:cNvPr id="50" name="_s1128"/>
            <p:cNvSpPr>
              <a:spLocks noChangeArrowheads="1"/>
            </p:cNvSpPr>
            <p:nvPr/>
          </p:nvSpPr>
          <p:spPr bwMode="auto">
            <a:xfrm>
              <a:off x="2400" y="2966"/>
              <a:ext cx="864" cy="445"/>
            </a:xfrm>
            <a:prstGeom prst="roundRect">
              <a:avLst>
                <a:gd name="adj" fmla="val 16667"/>
              </a:avLst>
            </a:prstGeom>
            <a:solidFill>
              <a:schemeClr val="bg1"/>
            </a:solidFill>
            <a:ln w="9525">
              <a:solidFill>
                <a:schemeClr val="tx1"/>
              </a:solidFill>
              <a:round/>
              <a:headEnd/>
              <a:tailEnd/>
            </a:ln>
          </p:spPr>
          <p:txBody>
            <a:bodyPr vert="horz" wrap="none" lIns="46848" tIns="23424" rIns="46848" bIns="2342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182B89"/>
                  </a:solidFill>
                  <a:effectLst/>
                  <a:latin typeface="Calibri" pitchFamily="34" charset="0"/>
                </a:rPr>
                <a:t>Technology Council</a:t>
              </a:r>
            </a:p>
          </p:txBody>
        </p:sp>
        <p:sp>
          <p:nvSpPr>
            <p:cNvPr id="51" name="_s1129"/>
            <p:cNvSpPr>
              <a:spLocks noChangeArrowheads="1"/>
            </p:cNvSpPr>
            <p:nvPr/>
          </p:nvSpPr>
          <p:spPr bwMode="auto">
            <a:xfrm>
              <a:off x="2400" y="1280"/>
              <a:ext cx="864" cy="562"/>
            </a:xfrm>
            <a:prstGeom prst="roundRect">
              <a:avLst>
                <a:gd name="adj" fmla="val 16667"/>
              </a:avLst>
            </a:prstGeom>
            <a:solidFill>
              <a:srgbClr val="B4FF46"/>
            </a:solidFill>
            <a:ln w="9525">
              <a:solidFill>
                <a:schemeClr val="tx1"/>
              </a:solidFill>
              <a:round/>
              <a:headEnd/>
              <a:tailEnd/>
            </a:ln>
          </p:spPr>
          <p:txBody>
            <a:bodyPr vert="horz" wrap="none" lIns="46848" tIns="23424" rIns="46848" bIns="2342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BOARD OF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DIRECTORS</a:t>
              </a:r>
            </a:p>
          </p:txBody>
        </p:sp>
        <p:sp>
          <p:nvSpPr>
            <p:cNvPr id="52" name="_s1130"/>
            <p:cNvSpPr>
              <a:spLocks noChangeArrowheads="1"/>
            </p:cNvSpPr>
            <p:nvPr/>
          </p:nvSpPr>
          <p:spPr bwMode="auto">
            <a:xfrm>
              <a:off x="4080" y="63"/>
              <a:ext cx="864" cy="445"/>
            </a:xfrm>
            <a:prstGeom prst="roundRect">
              <a:avLst>
                <a:gd name="adj" fmla="val 16667"/>
              </a:avLst>
            </a:prstGeom>
            <a:solidFill>
              <a:srgbClr val="09209D"/>
            </a:solidFill>
            <a:ln w="9525">
              <a:solidFill>
                <a:schemeClr val="tx1"/>
              </a:solidFill>
              <a:round/>
              <a:headEnd/>
              <a:tailEnd/>
            </a:ln>
          </p:spPr>
          <p:txBody>
            <a:bodyPr vert="horz" wrap="none" lIns="46848" tIns="23424" rIns="46848" bIns="2342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B4FF46"/>
                  </a:solidFill>
                  <a:effectLst/>
                  <a:latin typeface="Calibri" pitchFamily="34" charset="0"/>
                </a:rPr>
                <a:t>Nominating Committee</a:t>
              </a:r>
            </a:p>
          </p:txBody>
        </p:sp>
        <p:sp>
          <p:nvSpPr>
            <p:cNvPr id="53" name="_s1131"/>
            <p:cNvSpPr>
              <a:spLocks noChangeArrowheads="1"/>
            </p:cNvSpPr>
            <p:nvPr/>
          </p:nvSpPr>
          <p:spPr bwMode="auto">
            <a:xfrm>
              <a:off x="624" y="2966"/>
              <a:ext cx="864" cy="289"/>
            </a:xfrm>
            <a:prstGeom prst="roundRect">
              <a:avLst>
                <a:gd name="adj" fmla="val 16667"/>
              </a:avLst>
            </a:prstGeom>
            <a:solidFill>
              <a:schemeClr val="bg1"/>
            </a:solidFill>
            <a:ln w="9525">
              <a:solidFill>
                <a:schemeClr val="tx1"/>
              </a:solidFill>
              <a:round/>
              <a:headEnd/>
              <a:tailEnd/>
            </a:ln>
          </p:spPr>
          <p:txBody>
            <a:bodyPr vert="horz" wrap="none" lIns="46848" tIns="23424" rIns="46848" bIns="2342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182B89"/>
                  </a:solidFill>
                  <a:effectLst/>
                  <a:latin typeface="Calibri" pitchFamily="34" charset="0"/>
                </a:rPr>
                <a:t>Members Council</a:t>
              </a:r>
            </a:p>
          </p:txBody>
        </p:sp>
        <p:sp>
          <p:nvSpPr>
            <p:cNvPr id="54" name="_s1132"/>
            <p:cNvSpPr>
              <a:spLocks noChangeArrowheads="1"/>
            </p:cNvSpPr>
            <p:nvPr/>
          </p:nvSpPr>
          <p:spPr bwMode="auto">
            <a:xfrm>
              <a:off x="1248" y="3528"/>
              <a:ext cx="1071" cy="302"/>
            </a:xfrm>
            <a:prstGeom prst="roundRect">
              <a:avLst>
                <a:gd name="adj" fmla="val 16667"/>
              </a:avLst>
            </a:prstGeom>
            <a:solidFill>
              <a:srgbClr val="B4FF46"/>
            </a:solidFill>
            <a:ln w="9525">
              <a:solidFill>
                <a:schemeClr val="tx1"/>
              </a:solidFill>
              <a:round/>
              <a:headEnd/>
              <a:tailEnd/>
            </a:ln>
          </p:spPr>
          <p:txBody>
            <a:bodyPr vert="horz" wrap="none" lIns="46848" tIns="23424" rIns="46848" bIns="23424" numCol="1" anchor="ctr" anchorCtr="0" compatLnSpc="1">
              <a:prstTxWarp prst="textNoShape">
                <a:avLst/>
              </a:prstTxWarp>
            </a:bodyPr>
            <a:lstStyle/>
            <a:p>
              <a:pPr lvl="0" algn="ctr" defTabSz="914400" fontAlgn="base">
                <a:spcBef>
                  <a:spcPct val="0"/>
                </a:spcBef>
                <a:spcAft>
                  <a:spcPct val="0"/>
                </a:spcAft>
              </a:pPr>
              <a:r>
                <a:rPr lang="en-US" sz="1000" b="1" dirty="0" smtClean="0">
                  <a:solidFill>
                    <a:srgbClr val="182B89"/>
                  </a:solidFill>
                  <a:latin typeface="Calibri" pitchFamily="34" charset="0"/>
                </a:rPr>
                <a:t>Chapter Technology Transfer</a:t>
              </a:r>
            </a:p>
          </p:txBody>
        </p:sp>
        <p:sp>
          <p:nvSpPr>
            <p:cNvPr id="55" name="_s1133"/>
            <p:cNvSpPr>
              <a:spLocks noChangeArrowheads="1"/>
            </p:cNvSpPr>
            <p:nvPr/>
          </p:nvSpPr>
          <p:spPr bwMode="auto">
            <a:xfrm>
              <a:off x="1248" y="3996"/>
              <a:ext cx="1071" cy="303"/>
            </a:xfrm>
            <a:prstGeom prst="roundRect">
              <a:avLst>
                <a:gd name="adj" fmla="val 16667"/>
              </a:avLst>
            </a:prstGeom>
            <a:solidFill>
              <a:srgbClr val="B4FF46"/>
            </a:solidFill>
            <a:ln w="9525">
              <a:solidFill>
                <a:schemeClr val="tx1"/>
              </a:solidFill>
              <a:round/>
              <a:headEnd/>
              <a:tailEnd/>
            </a:ln>
          </p:spPr>
          <p:txBody>
            <a:bodyPr vert="horz" wrap="none" lIns="46848" tIns="23424" rIns="46848" bIns="23424" numCol="1" anchor="ctr" anchorCtr="0" compatLnSpc="1">
              <a:prstTxWarp prst="textNoShape">
                <a:avLst/>
              </a:prstTxWarp>
            </a:bodyPr>
            <a:lstStyle/>
            <a:p>
              <a:pPr algn="ctr" defTabSz="914400" fontAlgn="base">
                <a:spcBef>
                  <a:spcPct val="0"/>
                </a:spcBef>
                <a:spcAft>
                  <a:spcPct val="0"/>
                </a:spcAft>
              </a:pPr>
              <a:endParaRPr lang="en-US" sz="900" b="1" dirty="0" smtClean="0">
                <a:solidFill>
                  <a:srgbClr val="182B89"/>
                </a:solidFill>
                <a:latin typeface="Calibri" pitchFamily="34" charset="0"/>
              </a:endParaRPr>
            </a:p>
            <a:p>
              <a:pPr algn="ctr" defTabSz="914400" fontAlgn="base">
                <a:spcBef>
                  <a:spcPct val="0"/>
                </a:spcBef>
                <a:spcAft>
                  <a:spcPct val="0"/>
                </a:spcAft>
              </a:pPr>
              <a:r>
                <a:rPr lang="en-US" sz="900" b="1" dirty="0" smtClean="0">
                  <a:solidFill>
                    <a:srgbClr val="182B89"/>
                  </a:solidFill>
                  <a:latin typeface="Calibri" pitchFamily="34" charset="0"/>
                </a:rPr>
                <a:t>Chapters Regional</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900" b="1" i="0" u="none" strike="noStrike" cap="none" normalizeH="0" baseline="0" dirty="0" smtClean="0">
                <a:ln>
                  <a:noFill/>
                </a:ln>
                <a:solidFill>
                  <a:srgbClr val="182B89"/>
                </a:solidFill>
                <a:effectLst/>
                <a:latin typeface="Calibri" pitchFamily="34" charset="0"/>
              </a:endParaRPr>
            </a:p>
          </p:txBody>
        </p:sp>
        <p:sp>
          <p:nvSpPr>
            <p:cNvPr id="56" name="_s1134"/>
            <p:cNvSpPr>
              <a:spLocks noChangeArrowheads="1"/>
            </p:cNvSpPr>
            <p:nvPr/>
          </p:nvSpPr>
          <p:spPr bwMode="auto">
            <a:xfrm>
              <a:off x="1248" y="4464"/>
              <a:ext cx="1071" cy="301"/>
            </a:xfrm>
            <a:prstGeom prst="roundRect">
              <a:avLst>
                <a:gd name="adj" fmla="val 16667"/>
              </a:avLst>
            </a:prstGeom>
            <a:solidFill>
              <a:srgbClr val="B4FF46"/>
            </a:solidFill>
            <a:ln w="9525">
              <a:solidFill>
                <a:schemeClr val="tx1"/>
              </a:solidFill>
              <a:round/>
              <a:headEnd/>
              <a:tailEnd/>
            </a:ln>
          </p:spPr>
          <p:txBody>
            <a:bodyPr vert="horz" wrap="none" lIns="46848" tIns="23424" rIns="46848" bIns="23424"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Conferences &amp; Expositions</a:t>
              </a:r>
            </a:p>
          </p:txBody>
        </p:sp>
        <p:sp>
          <p:nvSpPr>
            <p:cNvPr id="57" name="_s1135"/>
            <p:cNvSpPr>
              <a:spLocks noChangeArrowheads="1"/>
            </p:cNvSpPr>
            <p:nvPr/>
          </p:nvSpPr>
          <p:spPr bwMode="auto">
            <a:xfrm>
              <a:off x="1248" y="4933"/>
              <a:ext cx="1071" cy="468"/>
            </a:xfrm>
            <a:prstGeom prst="roundRect">
              <a:avLst>
                <a:gd name="adj" fmla="val 16667"/>
              </a:avLst>
            </a:prstGeom>
            <a:solidFill>
              <a:srgbClr val="B4FF46"/>
            </a:solidFill>
            <a:ln w="9525">
              <a:solidFill>
                <a:schemeClr val="tx1"/>
              </a:solidFill>
              <a:round/>
              <a:headEnd/>
              <a:tailEnd/>
            </a:ln>
          </p:spPr>
          <p:txBody>
            <a:bodyPr vert="horz" wrap="none" lIns="48297" tIns="24148" rIns="48297" bIns="24148"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Grassroots Government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Activities (7/1/13)</a:t>
              </a:r>
            </a:p>
          </p:txBody>
        </p:sp>
        <p:sp>
          <p:nvSpPr>
            <p:cNvPr id="58" name="_s1136"/>
            <p:cNvSpPr>
              <a:spLocks noChangeArrowheads="1"/>
            </p:cNvSpPr>
            <p:nvPr/>
          </p:nvSpPr>
          <p:spPr bwMode="auto">
            <a:xfrm>
              <a:off x="1248" y="5443"/>
              <a:ext cx="1071" cy="300"/>
            </a:xfrm>
            <a:prstGeom prst="roundRect">
              <a:avLst>
                <a:gd name="adj" fmla="val 16667"/>
              </a:avLst>
            </a:prstGeom>
            <a:solidFill>
              <a:srgbClr val="B4FF46"/>
            </a:solidFill>
            <a:ln w="9525">
              <a:solidFill>
                <a:schemeClr val="tx1"/>
              </a:solidFill>
              <a:round/>
              <a:headEnd/>
              <a:tailEnd/>
            </a:ln>
          </p:spPr>
          <p:txBody>
            <a:bodyPr vert="horz" wrap="none" lIns="55514" tIns="27758" rIns="55514" bIns="27758"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Honors and Awards</a:t>
              </a:r>
            </a:p>
          </p:txBody>
        </p:sp>
        <p:sp>
          <p:nvSpPr>
            <p:cNvPr id="59" name="_s1137"/>
            <p:cNvSpPr>
              <a:spLocks noChangeArrowheads="1"/>
            </p:cNvSpPr>
            <p:nvPr/>
          </p:nvSpPr>
          <p:spPr bwMode="auto">
            <a:xfrm>
              <a:off x="1248" y="5869"/>
              <a:ext cx="1071" cy="301"/>
            </a:xfrm>
            <a:prstGeom prst="roundRect">
              <a:avLst>
                <a:gd name="adj" fmla="val 16667"/>
              </a:avLst>
            </a:prstGeom>
            <a:solidFill>
              <a:srgbClr val="B4FF46"/>
            </a:solidFill>
            <a:ln w="9525">
              <a:solidFill>
                <a:schemeClr val="tx1"/>
              </a:solidFill>
              <a:round/>
              <a:headEnd/>
              <a:tailEnd/>
            </a:ln>
          </p:spPr>
          <p:txBody>
            <a:bodyPr vert="horz" wrap="none" lIns="63809" tIns="31905" rIns="63809" bIns="31905"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182B89"/>
                  </a:solidFill>
                  <a:effectLst/>
                  <a:latin typeface="Calibri" pitchFamily="34" charset="0"/>
                </a:rPr>
                <a:t>Membership Promotion</a:t>
              </a:r>
            </a:p>
          </p:txBody>
        </p:sp>
        <p:sp>
          <p:nvSpPr>
            <p:cNvPr id="60" name="_s1138"/>
            <p:cNvSpPr>
              <a:spLocks noChangeArrowheads="1"/>
            </p:cNvSpPr>
            <p:nvPr/>
          </p:nvSpPr>
          <p:spPr bwMode="auto">
            <a:xfrm>
              <a:off x="1248" y="6337"/>
              <a:ext cx="1071" cy="301"/>
            </a:xfrm>
            <a:prstGeom prst="roundRect">
              <a:avLst>
                <a:gd name="adj" fmla="val 16667"/>
              </a:avLst>
            </a:prstGeom>
            <a:solidFill>
              <a:srgbClr val="B4FF46"/>
            </a:solidFill>
            <a:ln w="9525">
              <a:solidFill>
                <a:schemeClr val="tx1"/>
              </a:solidFill>
              <a:round/>
              <a:headEnd/>
              <a:tailEnd/>
            </a:ln>
          </p:spPr>
          <p:txBody>
            <a:bodyPr vert="horz" wrap="none" lIns="72512" tIns="36256" rIns="72512" bIns="36256"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Research Promotion</a:t>
              </a:r>
            </a:p>
          </p:txBody>
        </p:sp>
        <p:sp>
          <p:nvSpPr>
            <p:cNvPr id="61" name="_s1139"/>
            <p:cNvSpPr>
              <a:spLocks noChangeArrowheads="1"/>
            </p:cNvSpPr>
            <p:nvPr/>
          </p:nvSpPr>
          <p:spPr bwMode="auto">
            <a:xfrm>
              <a:off x="1248" y="6806"/>
              <a:ext cx="1071" cy="300"/>
            </a:xfrm>
            <a:prstGeom prst="roundRect">
              <a:avLst>
                <a:gd name="adj" fmla="val 16667"/>
              </a:avLst>
            </a:prstGeom>
            <a:solidFill>
              <a:srgbClr val="B4FF46"/>
            </a:solidFill>
            <a:ln w="9525">
              <a:solidFill>
                <a:schemeClr val="tx1"/>
              </a:solidFill>
              <a:round/>
              <a:headEnd/>
              <a:tailEnd/>
            </a:ln>
          </p:spPr>
          <p:txBody>
            <a:bodyPr vert="horz" wrap="none" lIns="81473" tIns="40737" rIns="81473" bIns="40737"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182B89"/>
                  </a:solidFill>
                  <a:effectLst/>
                  <a:latin typeface="Calibri" pitchFamily="34" charset="0"/>
                </a:rPr>
                <a:t>Student Activities</a:t>
              </a:r>
            </a:p>
          </p:txBody>
        </p:sp>
        <p:sp>
          <p:nvSpPr>
            <p:cNvPr id="62" name="_s1140"/>
            <p:cNvSpPr>
              <a:spLocks noChangeArrowheads="1"/>
            </p:cNvSpPr>
            <p:nvPr/>
          </p:nvSpPr>
          <p:spPr bwMode="auto">
            <a:xfrm>
              <a:off x="1248" y="1280"/>
              <a:ext cx="864" cy="445"/>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182B89"/>
                  </a:solidFill>
                  <a:effectLst/>
                  <a:latin typeface="Calibri" pitchFamily="34" charset="0"/>
                </a:rPr>
                <a:t>Executive Committee</a:t>
              </a:r>
            </a:p>
          </p:txBody>
        </p:sp>
        <p:sp>
          <p:nvSpPr>
            <p:cNvPr id="63" name="_s1141"/>
            <p:cNvSpPr>
              <a:spLocks noChangeArrowheads="1"/>
            </p:cNvSpPr>
            <p:nvPr/>
          </p:nvSpPr>
          <p:spPr bwMode="auto">
            <a:xfrm>
              <a:off x="816" y="156"/>
              <a:ext cx="864" cy="445"/>
            </a:xfrm>
            <a:prstGeom prst="roundRect">
              <a:avLst>
                <a:gd name="adj" fmla="val 16667"/>
              </a:avLst>
            </a:prstGeom>
            <a:solidFill>
              <a:srgbClr val="09209D"/>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B4FF46"/>
                  </a:solidFill>
                  <a:effectLst/>
                  <a:latin typeface="Calibri" pitchFamily="34" charset="0"/>
                </a:rPr>
                <a:t>ASHRAE Foundation</a:t>
              </a:r>
            </a:p>
          </p:txBody>
        </p:sp>
        <p:sp>
          <p:nvSpPr>
            <p:cNvPr id="64" name="_s1142"/>
            <p:cNvSpPr>
              <a:spLocks noChangeArrowheads="1"/>
            </p:cNvSpPr>
            <p:nvPr/>
          </p:nvSpPr>
          <p:spPr bwMode="auto">
            <a:xfrm>
              <a:off x="1248" y="2029"/>
              <a:ext cx="912" cy="375"/>
            </a:xfrm>
            <a:prstGeom prst="roundRect">
              <a:avLst>
                <a:gd name="adj" fmla="val 16667"/>
              </a:avLst>
            </a:prstGeom>
            <a:solidFill>
              <a:srgbClr val="135BB9"/>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B4FF46"/>
                  </a:solidFill>
                  <a:effectLst/>
                  <a:latin typeface="Calibri" pitchFamily="34" charset="0"/>
                </a:rPr>
                <a:t>President-Elect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B4FF46"/>
                  </a:solidFill>
                  <a:effectLst/>
                  <a:latin typeface="Calibri" pitchFamily="34" charset="0"/>
                </a:rPr>
                <a:t>Advisory Committee</a:t>
              </a:r>
            </a:p>
          </p:txBody>
        </p:sp>
        <p:sp>
          <p:nvSpPr>
            <p:cNvPr id="65" name="_s1143"/>
            <p:cNvSpPr>
              <a:spLocks noChangeArrowheads="1"/>
            </p:cNvSpPr>
            <p:nvPr/>
          </p:nvSpPr>
          <p:spPr bwMode="auto">
            <a:xfrm>
              <a:off x="144" y="1280"/>
              <a:ext cx="864" cy="375"/>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ASHRAE</a:t>
              </a:r>
              <a:r>
                <a:rPr kumimoji="0" lang="en-US" sz="1000" b="1" i="0" u="none" strike="noStrike" cap="none" normalizeH="0" dirty="0" smtClean="0">
                  <a:ln>
                    <a:noFill/>
                  </a:ln>
                  <a:solidFill>
                    <a:srgbClr val="182B89"/>
                  </a:solidFill>
                  <a:effectLst/>
                  <a:latin typeface="Calibri" pitchFamily="34" charset="0"/>
                </a:rPr>
                <a:t> </a:t>
              </a:r>
              <a:r>
                <a:rPr kumimoji="0" lang="en-US" sz="1000" b="1" i="0" u="none" strike="noStrike" cap="none" normalizeH="0" baseline="0" dirty="0" smtClean="0">
                  <a:ln>
                    <a:noFill/>
                  </a:ln>
                  <a:solidFill>
                    <a:srgbClr val="182B89"/>
                  </a:solidFill>
                  <a:effectLst/>
                  <a:latin typeface="Calibri" pitchFamily="34" charset="0"/>
                </a:rPr>
                <a:t>Associate </a:t>
              </a:r>
              <a:br>
                <a:rPr kumimoji="0" lang="en-US" sz="1000" b="1" i="0" u="none" strike="noStrike" cap="none" normalizeH="0" baseline="0" dirty="0" smtClean="0">
                  <a:ln>
                    <a:noFill/>
                  </a:ln>
                  <a:solidFill>
                    <a:srgbClr val="182B89"/>
                  </a:solidFill>
                  <a:effectLst/>
                  <a:latin typeface="Calibri" pitchFamily="34" charset="0"/>
                </a:rPr>
              </a:br>
              <a:r>
                <a:rPr kumimoji="0" lang="en-US" sz="1000" b="1" i="0" u="none" strike="noStrike" cap="none" normalizeH="0" baseline="0" dirty="0" smtClean="0">
                  <a:ln>
                    <a:noFill/>
                  </a:ln>
                  <a:solidFill>
                    <a:srgbClr val="182B89"/>
                  </a:solidFill>
                  <a:effectLst/>
                  <a:latin typeface="Calibri" pitchFamily="34" charset="0"/>
                </a:rPr>
                <a:t>Society Alliance</a:t>
              </a:r>
            </a:p>
          </p:txBody>
        </p:sp>
        <p:sp>
          <p:nvSpPr>
            <p:cNvPr id="66" name="_s1144"/>
            <p:cNvSpPr>
              <a:spLocks noChangeArrowheads="1"/>
            </p:cNvSpPr>
            <p:nvPr/>
          </p:nvSpPr>
          <p:spPr bwMode="auto">
            <a:xfrm>
              <a:off x="2976" y="3715"/>
              <a:ext cx="864" cy="289"/>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182B89"/>
                  </a:solidFill>
                  <a:effectLst/>
                  <a:latin typeface="Calibri" pitchFamily="34" charset="0"/>
                </a:rPr>
                <a:t>Environmental Health</a:t>
              </a:r>
            </a:p>
          </p:txBody>
        </p:sp>
        <p:sp>
          <p:nvSpPr>
            <p:cNvPr id="67" name="_s1145"/>
            <p:cNvSpPr>
              <a:spLocks noChangeArrowheads="1"/>
            </p:cNvSpPr>
            <p:nvPr/>
          </p:nvSpPr>
          <p:spPr bwMode="auto">
            <a:xfrm>
              <a:off x="2976" y="4277"/>
              <a:ext cx="864" cy="303"/>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182B89"/>
                  </a:solidFill>
                  <a:effectLst/>
                  <a:latin typeface="Calibri" pitchFamily="34" charset="0"/>
                </a:rPr>
                <a:t>Refrigeration</a:t>
              </a:r>
            </a:p>
          </p:txBody>
        </p:sp>
        <p:sp>
          <p:nvSpPr>
            <p:cNvPr id="68" name="_s1146"/>
            <p:cNvSpPr>
              <a:spLocks noChangeArrowheads="1"/>
            </p:cNvSpPr>
            <p:nvPr/>
          </p:nvSpPr>
          <p:spPr bwMode="auto">
            <a:xfrm>
              <a:off x="2976" y="4839"/>
              <a:ext cx="912" cy="327"/>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182B89"/>
                  </a:solidFill>
                  <a:effectLst/>
                  <a:latin typeface="Calibri" pitchFamily="34" charset="0"/>
                </a:rPr>
                <a:t>Research Administration</a:t>
              </a:r>
            </a:p>
          </p:txBody>
        </p:sp>
        <p:sp>
          <p:nvSpPr>
            <p:cNvPr id="69" name="_s1147"/>
            <p:cNvSpPr>
              <a:spLocks noChangeArrowheads="1"/>
            </p:cNvSpPr>
            <p:nvPr/>
          </p:nvSpPr>
          <p:spPr bwMode="auto">
            <a:xfrm>
              <a:off x="2976" y="5401"/>
              <a:ext cx="864" cy="289"/>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182B89"/>
                  </a:solidFill>
                  <a:effectLst/>
                  <a:latin typeface="Calibri" pitchFamily="34" charset="0"/>
                </a:rPr>
                <a:t>Standards</a:t>
              </a:r>
            </a:p>
          </p:txBody>
        </p:sp>
        <p:sp>
          <p:nvSpPr>
            <p:cNvPr id="70" name="_s1148"/>
            <p:cNvSpPr>
              <a:spLocks noChangeArrowheads="1"/>
            </p:cNvSpPr>
            <p:nvPr/>
          </p:nvSpPr>
          <p:spPr bwMode="auto">
            <a:xfrm>
              <a:off x="2976" y="5869"/>
              <a:ext cx="864" cy="289"/>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182B89"/>
                  </a:solidFill>
                  <a:effectLst/>
                  <a:latin typeface="Calibri" pitchFamily="34" charset="0"/>
                </a:rPr>
                <a:t>Technical Activities</a:t>
              </a:r>
            </a:p>
          </p:txBody>
        </p:sp>
        <p:sp>
          <p:nvSpPr>
            <p:cNvPr id="71" name="_s1149"/>
            <p:cNvSpPr>
              <a:spLocks noChangeArrowheads="1"/>
            </p:cNvSpPr>
            <p:nvPr/>
          </p:nvSpPr>
          <p:spPr bwMode="auto">
            <a:xfrm>
              <a:off x="3888" y="3148"/>
              <a:ext cx="864" cy="375"/>
            </a:xfrm>
            <a:prstGeom prst="roundRect">
              <a:avLst>
                <a:gd name="adj" fmla="val 16667"/>
              </a:avLst>
            </a:prstGeom>
            <a:solidFill>
              <a:schemeClr val="bg1"/>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Publishing &amp;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Education Council</a:t>
              </a:r>
            </a:p>
          </p:txBody>
        </p:sp>
        <p:sp>
          <p:nvSpPr>
            <p:cNvPr id="72" name="_s1150"/>
            <p:cNvSpPr>
              <a:spLocks noChangeArrowheads="1"/>
            </p:cNvSpPr>
            <p:nvPr/>
          </p:nvSpPr>
          <p:spPr bwMode="auto">
            <a:xfrm>
              <a:off x="4512" y="3622"/>
              <a:ext cx="912" cy="280"/>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Certification</a:t>
              </a:r>
            </a:p>
          </p:txBody>
        </p:sp>
        <p:sp>
          <p:nvSpPr>
            <p:cNvPr id="73" name="_s1151"/>
            <p:cNvSpPr>
              <a:spLocks noChangeArrowheads="1"/>
            </p:cNvSpPr>
            <p:nvPr/>
          </p:nvSpPr>
          <p:spPr bwMode="auto">
            <a:xfrm>
              <a:off x="4512" y="4090"/>
              <a:ext cx="1042" cy="281"/>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Electronic Communications</a:t>
              </a:r>
            </a:p>
          </p:txBody>
        </p:sp>
        <p:sp>
          <p:nvSpPr>
            <p:cNvPr id="74" name="_s1152"/>
            <p:cNvSpPr>
              <a:spLocks noChangeArrowheads="1"/>
            </p:cNvSpPr>
            <p:nvPr/>
          </p:nvSpPr>
          <p:spPr bwMode="auto">
            <a:xfrm>
              <a:off x="4512" y="4558"/>
              <a:ext cx="912" cy="281"/>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Handbook</a:t>
              </a:r>
            </a:p>
          </p:txBody>
        </p:sp>
        <p:sp>
          <p:nvSpPr>
            <p:cNvPr id="75" name="_s1153"/>
            <p:cNvSpPr>
              <a:spLocks noChangeArrowheads="1"/>
            </p:cNvSpPr>
            <p:nvPr/>
          </p:nvSpPr>
          <p:spPr bwMode="auto">
            <a:xfrm>
              <a:off x="4512" y="5026"/>
              <a:ext cx="912" cy="281"/>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Historical</a:t>
              </a:r>
            </a:p>
          </p:txBody>
        </p:sp>
        <p:sp>
          <p:nvSpPr>
            <p:cNvPr id="76" name="_s1154"/>
            <p:cNvSpPr>
              <a:spLocks noChangeArrowheads="1"/>
            </p:cNvSpPr>
            <p:nvPr/>
          </p:nvSpPr>
          <p:spPr bwMode="auto">
            <a:xfrm>
              <a:off x="4512" y="5495"/>
              <a:ext cx="1042" cy="281"/>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Professional Development</a:t>
              </a:r>
            </a:p>
          </p:txBody>
        </p:sp>
        <p:sp>
          <p:nvSpPr>
            <p:cNvPr id="77" name="_s1155"/>
            <p:cNvSpPr>
              <a:spLocks noChangeArrowheads="1"/>
            </p:cNvSpPr>
            <p:nvPr/>
          </p:nvSpPr>
          <p:spPr bwMode="auto">
            <a:xfrm>
              <a:off x="4512" y="5963"/>
              <a:ext cx="912" cy="281"/>
            </a:xfrm>
            <a:prstGeom prst="roundRect">
              <a:avLst>
                <a:gd name="adj" fmla="val 16667"/>
              </a:avLst>
            </a:prstGeom>
            <a:solidFill>
              <a:srgbClr val="B4FF46"/>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Publications</a:t>
              </a:r>
            </a:p>
          </p:txBody>
        </p:sp>
        <p:sp>
          <p:nvSpPr>
            <p:cNvPr id="78" name="_s1156"/>
            <p:cNvSpPr>
              <a:spLocks noChangeArrowheads="1"/>
            </p:cNvSpPr>
            <p:nvPr/>
          </p:nvSpPr>
          <p:spPr bwMode="auto">
            <a:xfrm>
              <a:off x="3744" y="779"/>
              <a:ext cx="864" cy="287"/>
            </a:xfrm>
            <a:prstGeom prst="roundRect">
              <a:avLst>
                <a:gd name="adj" fmla="val 16667"/>
              </a:avLst>
            </a:prstGeom>
            <a:solidFill>
              <a:srgbClr val="135BB9"/>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B4FF46"/>
                  </a:solidFill>
                  <a:effectLst/>
                  <a:latin typeface="Calibri" pitchFamily="34" charset="0"/>
                </a:rPr>
                <a:t>Advocacy Committee</a:t>
              </a:r>
            </a:p>
          </p:txBody>
        </p:sp>
        <p:sp>
          <p:nvSpPr>
            <p:cNvPr id="79" name="_s1157"/>
            <p:cNvSpPr>
              <a:spLocks noChangeArrowheads="1"/>
            </p:cNvSpPr>
            <p:nvPr/>
          </p:nvSpPr>
          <p:spPr bwMode="auto">
            <a:xfrm>
              <a:off x="3744" y="1176"/>
              <a:ext cx="1200" cy="387"/>
            </a:xfrm>
            <a:prstGeom prst="roundRect">
              <a:avLst>
                <a:gd name="adj" fmla="val 0"/>
              </a:avLst>
            </a:prstGeom>
            <a:solidFill>
              <a:srgbClr val="135BB9"/>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B4FF46"/>
                  </a:solidFill>
                  <a:effectLst/>
                  <a:latin typeface="Calibri" pitchFamily="34" charset="0"/>
                </a:rPr>
                <a:t>Building Energy Quotient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B4FF46"/>
                  </a:solidFill>
                  <a:effectLst/>
                  <a:latin typeface="Calibri" pitchFamily="34" charset="0"/>
                </a:rPr>
                <a:t>Committee</a:t>
              </a:r>
            </a:p>
          </p:txBody>
        </p:sp>
        <p:sp>
          <p:nvSpPr>
            <p:cNvPr id="80" name="_s1158"/>
            <p:cNvSpPr>
              <a:spLocks noChangeArrowheads="1"/>
            </p:cNvSpPr>
            <p:nvPr/>
          </p:nvSpPr>
          <p:spPr bwMode="auto">
            <a:xfrm>
              <a:off x="3744" y="1715"/>
              <a:ext cx="864" cy="281"/>
            </a:xfrm>
            <a:prstGeom prst="roundRect">
              <a:avLst>
                <a:gd name="adj" fmla="val 16667"/>
              </a:avLst>
            </a:prstGeom>
            <a:solidFill>
              <a:srgbClr val="135BB9"/>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B4FF46"/>
                  </a:solidFill>
                  <a:effectLst/>
                  <a:latin typeface="Calibri" pitchFamily="34" charset="0"/>
                </a:rPr>
                <a:t>Finance Committee</a:t>
              </a:r>
            </a:p>
          </p:txBody>
        </p:sp>
        <p:sp>
          <p:nvSpPr>
            <p:cNvPr id="81" name="_s1159"/>
            <p:cNvSpPr>
              <a:spLocks noChangeArrowheads="1"/>
            </p:cNvSpPr>
            <p:nvPr/>
          </p:nvSpPr>
          <p:spPr bwMode="auto">
            <a:xfrm>
              <a:off x="3744" y="2184"/>
              <a:ext cx="1008" cy="374"/>
            </a:xfrm>
            <a:prstGeom prst="roundRect">
              <a:avLst>
                <a:gd name="adj" fmla="val 16667"/>
              </a:avLst>
            </a:prstGeom>
            <a:solidFill>
              <a:srgbClr val="135BB9"/>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B4FF46"/>
                  </a:solidFill>
                  <a:effectLst/>
                  <a:latin typeface="Calibri" pitchFamily="34" charset="0"/>
                </a:rPr>
                <a:t>Planning Committee</a:t>
              </a:r>
            </a:p>
          </p:txBody>
        </p:sp>
      </p:grpSp>
      <p:cxnSp>
        <p:nvCxnSpPr>
          <p:cNvPr id="84" name="_s1095"/>
          <p:cNvCxnSpPr>
            <a:cxnSpLocks noChangeShapeType="1"/>
          </p:cNvCxnSpPr>
          <p:nvPr/>
        </p:nvCxnSpPr>
        <p:spPr bwMode="auto">
          <a:xfrm rot="10800000">
            <a:off x="5867400" y="2971800"/>
            <a:ext cx="12700" cy="366527"/>
          </a:xfrm>
          <a:prstGeom prst="bentConnector3">
            <a:avLst>
              <a:gd name="adj1" fmla="val 1800000"/>
            </a:avLst>
          </a:prstGeom>
          <a:noFill/>
          <a:ln w="28575">
            <a:solidFill>
              <a:schemeClr val="tx1"/>
            </a:solidFill>
            <a:miter lim="800000"/>
            <a:headEnd/>
            <a:tailEnd/>
          </a:ln>
        </p:spPr>
      </p:cxnSp>
      <p:sp>
        <p:nvSpPr>
          <p:cNvPr id="85" name="_s1159"/>
          <p:cNvSpPr>
            <a:spLocks noChangeArrowheads="1"/>
          </p:cNvSpPr>
          <p:nvPr/>
        </p:nvSpPr>
        <p:spPr bwMode="auto">
          <a:xfrm>
            <a:off x="5867400" y="3240405"/>
            <a:ext cx="1398373" cy="265919"/>
          </a:xfrm>
          <a:prstGeom prst="roundRect">
            <a:avLst>
              <a:gd name="adj" fmla="val 16667"/>
            </a:avLst>
          </a:prstGeom>
          <a:solidFill>
            <a:srgbClr val="135BB9"/>
          </a:solidFill>
          <a:ln w="9525">
            <a:solidFill>
              <a:schemeClr val="tx1"/>
            </a:solidFill>
            <a:round/>
            <a:headEnd/>
            <a:tailEnd/>
          </a:ln>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B4FF46"/>
                </a:solidFill>
                <a:effectLst/>
                <a:latin typeface="Calibri" pitchFamily="34" charset="0"/>
              </a:rPr>
              <a:t>Society</a:t>
            </a:r>
            <a:r>
              <a:rPr kumimoji="0" lang="en-US" sz="1000" b="1" i="0" u="none" strike="noStrike" cap="none" normalizeH="0" dirty="0" smtClean="0">
                <a:ln>
                  <a:noFill/>
                </a:ln>
                <a:solidFill>
                  <a:srgbClr val="B4FF46"/>
                </a:solidFill>
                <a:effectLst/>
                <a:latin typeface="Calibri" pitchFamily="34" charset="0"/>
              </a:rPr>
              <a:t> Rules</a:t>
            </a:r>
            <a:r>
              <a:rPr kumimoji="0" lang="en-US" sz="1000" b="1" i="0" u="none" strike="noStrike" cap="none" normalizeH="0" baseline="0" dirty="0" smtClean="0">
                <a:ln>
                  <a:noFill/>
                </a:ln>
                <a:solidFill>
                  <a:srgbClr val="B4FF46"/>
                </a:solidFill>
                <a:effectLst/>
                <a:latin typeface="Calibri" pitchFamily="34" charset="0"/>
              </a:rPr>
              <a:t> Committee</a:t>
            </a:r>
          </a:p>
        </p:txBody>
      </p:sp>
      <p:sp>
        <p:nvSpPr>
          <p:cNvPr id="89" name="_s1139"/>
          <p:cNvSpPr>
            <a:spLocks noChangeArrowheads="1"/>
          </p:cNvSpPr>
          <p:nvPr/>
        </p:nvSpPr>
        <p:spPr bwMode="auto">
          <a:xfrm>
            <a:off x="2362200" y="6492296"/>
            <a:ext cx="1485771" cy="213304"/>
          </a:xfrm>
          <a:prstGeom prst="roundRect">
            <a:avLst>
              <a:gd name="adj" fmla="val 16667"/>
            </a:avLst>
          </a:prstGeom>
          <a:solidFill>
            <a:srgbClr val="B4FF46"/>
          </a:solidFill>
          <a:ln w="9525">
            <a:solidFill>
              <a:schemeClr val="tx1"/>
            </a:solidFill>
            <a:round/>
            <a:headEnd/>
            <a:tailEnd/>
          </a:ln>
        </p:spPr>
        <p:txBody>
          <a:bodyPr vert="horz" wrap="none" lIns="81473" tIns="40737" rIns="81473" bIns="40737"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182B89"/>
                </a:solidFill>
                <a:effectLst/>
                <a:latin typeface="Calibri" pitchFamily="34" charset="0"/>
              </a:rPr>
              <a:t>Young Engineers in ASHRAE</a:t>
            </a:r>
          </a:p>
        </p:txBody>
      </p:sp>
      <p:cxnSp>
        <p:nvCxnSpPr>
          <p:cNvPr id="90" name="_s1115"/>
          <p:cNvCxnSpPr>
            <a:cxnSpLocks noChangeShapeType="1"/>
          </p:cNvCxnSpPr>
          <p:nvPr/>
        </p:nvCxnSpPr>
        <p:spPr bwMode="auto">
          <a:xfrm rot="10800000">
            <a:off x="2140801" y="3968223"/>
            <a:ext cx="266357" cy="2631462"/>
          </a:xfrm>
          <a:prstGeom prst="bentConnector2">
            <a:avLst/>
          </a:prstGeom>
          <a:noFill/>
          <a:ln w="28575">
            <a:solidFill>
              <a:schemeClr val="tx1"/>
            </a:solidFill>
            <a:miter lim="800000"/>
            <a:headEnd/>
            <a:tailEnd/>
          </a:ln>
        </p:spPr>
      </p:cxn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4"/>
          <p:cNvSpPr>
            <a:spLocks noGrp="1" noChangeArrowheads="1"/>
          </p:cNvSpPr>
          <p:nvPr>
            <p:ph type="title"/>
          </p:nvPr>
        </p:nvSpPr>
        <p:spPr/>
        <p:txBody>
          <a:bodyPr>
            <a:normAutofit fontScale="90000"/>
          </a:bodyPr>
          <a:lstStyle/>
          <a:p>
            <a:r>
              <a:rPr lang="en-US" b="1" dirty="0" smtClean="0">
                <a:solidFill>
                  <a:schemeClr val="bg1"/>
                </a:solidFill>
              </a:rPr>
              <a:t>2014-2015 Officer and </a:t>
            </a:r>
            <a:br>
              <a:rPr lang="en-US" b="1" dirty="0" smtClean="0">
                <a:solidFill>
                  <a:schemeClr val="bg1"/>
                </a:solidFill>
              </a:rPr>
            </a:br>
            <a:r>
              <a:rPr lang="en-US" b="1" dirty="0" smtClean="0">
                <a:solidFill>
                  <a:schemeClr val="bg1"/>
                </a:solidFill>
              </a:rPr>
              <a:t>Director Positions to be Filled </a:t>
            </a:r>
          </a:p>
        </p:txBody>
      </p:sp>
      <p:sp>
        <p:nvSpPr>
          <p:cNvPr id="18436" name="Rectangle 5"/>
          <p:cNvSpPr>
            <a:spLocks noGrp="1" noChangeArrowheads="1"/>
          </p:cNvSpPr>
          <p:nvPr>
            <p:ph type="body" idx="1"/>
          </p:nvPr>
        </p:nvSpPr>
        <p:spPr/>
        <p:txBody>
          <a:bodyPr/>
          <a:lstStyle/>
          <a:p>
            <a:r>
              <a:rPr lang="en-US" smtClean="0"/>
              <a:t>President-Elect</a:t>
            </a:r>
          </a:p>
          <a:p>
            <a:r>
              <a:rPr lang="en-US" smtClean="0"/>
              <a:t>Treasurer</a:t>
            </a:r>
          </a:p>
          <a:p>
            <a:r>
              <a:rPr lang="en-US" smtClean="0"/>
              <a:t>Vice Presidents (4) – 2 eligible for re-election</a:t>
            </a:r>
          </a:p>
          <a:p>
            <a:r>
              <a:rPr lang="en-US" smtClean="0"/>
              <a:t>DALs (3)</a:t>
            </a:r>
          </a:p>
        </p:txBody>
      </p:sp>
      <p:sp>
        <p:nvSpPr>
          <p:cNvPr id="4" name="Slide Number Placeholder 3"/>
          <p:cNvSpPr>
            <a:spLocks noGrp="1"/>
          </p:cNvSpPr>
          <p:nvPr>
            <p:ph type="sldNum" sz="quarter" idx="10"/>
          </p:nvPr>
        </p:nvSpPr>
        <p:spPr/>
        <p:txBody>
          <a:bodyPr/>
          <a:lstStyle/>
          <a:p>
            <a:fld id="{4A65B9C3-0565-4355-AAC6-E3CD77C41AC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4"/>
          <p:cNvSpPr>
            <a:spLocks noGrp="1" noChangeArrowheads="1"/>
          </p:cNvSpPr>
          <p:nvPr>
            <p:ph type="title"/>
          </p:nvPr>
        </p:nvSpPr>
        <p:spPr/>
        <p:txBody>
          <a:bodyPr/>
          <a:lstStyle/>
          <a:p>
            <a:r>
              <a:rPr lang="en-US" b="1" dirty="0" smtClean="0">
                <a:solidFill>
                  <a:schemeClr val="bg1"/>
                </a:solidFill>
              </a:rPr>
              <a:t>Eligibility - BOD</a:t>
            </a:r>
          </a:p>
        </p:txBody>
      </p:sp>
      <p:sp>
        <p:nvSpPr>
          <p:cNvPr id="19460" name="Rectangle 5"/>
          <p:cNvSpPr>
            <a:spLocks noGrp="1" noChangeArrowheads="1"/>
          </p:cNvSpPr>
          <p:nvPr>
            <p:ph type="body" idx="1"/>
          </p:nvPr>
        </p:nvSpPr>
        <p:spPr/>
        <p:txBody>
          <a:bodyPr/>
          <a:lstStyle/>
          <a:p>
            <a:r>
              <a:rPr lang="en-US" smtClean="0"/>
              <a:t>Only Members, Life Members, and Fellows shall be eligible for election as President, President-Elect, Treasurer, or Vice President</a:t>
            </a:r>
          </a:p>
          <a:p>
            <a:r>
              <a:rPr lang="en-US" smtClean="0"/>
              <a:t>Treasurer and Vice Presidents eligible for re-election to same office for 1 additional consecutive year</a:t>
            </a:r>
          </a:p>
        </p:txBody>
      </p:sp>
      <p:sp>
        <p:nvSpPr>
          <p:cNvPr id="4" name="Slide Number Placeholder 3"/>
          <p:cNvSpPr>
            <a:spLocks noGrp="1"/>
          </p:cNvSpPr>
          <p:nvPr>
            <p:ph type="sldNum" sz="quarter" idx="10"/>
          </p:nvPr>
        </p:nvSpPr>
        <p:spPr/>
        <p:txBody>
          <a:bodyPr/>
          <a:lstStyle/>
          <a:p>
            <a:fld id="{F6148072-EC02-4EB4-B0EB-DE967060D087}"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4"/>
          <p:cNvSpPr>
            <a:spLocks noGrp="1" noChangeArrowheads="1"/>
          </p:cNvSpPr>
          <p:nvPr>
            <p:ph type="title"/>
          </p:nvPr>
        </p:nvSpPr>
        <p:spPr/>
        <p:txBody>
          <a:bodyPr>
            <a:normAutofit fontScale="90000"/>
          </a:bodyPr>
          <a:lstStyle/>
          <a:p>
            <a:r>
              <a:rPr lang="en-US" b="1" dirty="0" smtClean="0">
                <a:solidFill>
                  <a:schemeClr val="bg1"/>
                </a:solidFill>
              </a:rPr>
              <a:t>Recommendation for </a:t>
            </a:r>
            <a:br>
              <a:rPr lang="en-US" b="1" dirty="0" smtClean="0">
                <a:solidFill>
                  <a:schemeClr val="bg1"/>
                </a:solidFill>
              </a:rPr>
            </a:br>
            <a:r>
              <a:rPr lang="en-US" b="1" dirty="0" smtClean="0">
                <a:solidFill>
                  <a:schemeClr val="bg1"/>
                </a:solidFill>
              </a:rPr>
              <a:t>Society Committees</a:t>
            </a:r>
          </a:p>
        </p:txBody>
      </p:sp>
      <p:sp>
        <p:nvSpPr>
          <p:cNvPr id="20484" name="Rectangle 5"/>
          <p:cNvSpPr>
            <a:spLocks noGrp="1" noChangeArrowheads="1"/>
          </p:cNvSpPr>
          <p:nvPr>
            <p:ph type="body" idx="1"/>
          </p:nvPr>
        </p:nvSpPr>
        <p:spPr/>
        <p:txBody>
          <a:bodyPr/>
          <a:lstStyle/>
          <a:p>
            <a:r>
              <a:rPr lang="en-US" smtClean="0"/>
              <a:t>Recommendations are made to the Society President-elect.  These are not elected offices, they are appointed by the president.</a:t>
            </a:r>
          </a:p>
          <a:p>
            <a:r>
              <a:rPr lang="en-US" smtClean="0"/>
              <a:t>Chapter members wishing to serve on a committee can be recommended through the CRC by submitting names to the Delegate Member at the Caucus (may self appoint)</a:t>
            </a:r>
          </a:p>
        </p:txBody>
      </p:sp>
      <p:sp>
        <p:nvSpPr>
          <p:cNvPr id="4" name="Slide Number Placeholder 3"/>
          <p:cNvSpPr>
            <a:spLocks noGrp="1"/>
          </p:cNvSpPr>
          <p:nvPr>
            <p:ph type="sldNum" sz="quarter" idx="10"/>
          </p:nvPr>
        </p:nvSpPr>
        <p:spPr/>
        <p:txBody>
          <a:bodyPr/>
          <a:lstStyle/>
          <a:p>
            <a:fld id="{6F3174C2-9F6A-43B3-978B-83D6F5E63035}"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4"/>
          <p:cNvSpPr>
            <a:spLocks noGrp="1" noChangeArrowheads="1"/>
          </p:cNvSpPr>
          <p:nvPr>
            <p:ph type="title"/>
          </p:nvPr>
        </p:nvSpPr>
        <p:spPr/>
        <p:txBody>
          <a:bodyPr/>
          <a:lstStyle/>
          <a:p>
            <a:r>
              <a:rPr lang="en-US" b="1" dirty="0" smtClean="0">
                <a:solidFill>
                  <a:schemeClr val="bg1"/>
                </a:solidFill>
              </a:rPr>
              <a:t>Nominations during Caucus</a:t>
            </a:r>
          </a:p>
        </p:txBody>
      </p:sp>
      <p:sp>
        <p:nvSpPr>
          <p:cNvPr id="21508" name="Rectangle 5"/>
          <p:cNvSpPr>
            <a:spLocks noGrp="1" noChangeArrowheads="1"/>
          </p:cNvSpPr>
          <p:nvPr>
            <p:ph type="body" idx="1"/>
          </p:nvPr>
        </p:nvSpPr>
        <p:spPr/>
        <p:txBody>
          <a:bodyPr>
            <a:normAutofit lnSpcReduction="10000"/>
          </a:bodyPr>
          <a:lstStyle/>
          <a:p>
            <a:r>
              <a:rPr lang="en-US" dirty="0" smtClean="0"/>
              <a:t>Current committee members of the Caucus eligible for candidacy are asked to step out of the session during discussion of their candidacy.  Nominating member &amp; alternate are eligible to serve for six years total.</a:t>
            </a:r>
          </a:p>
          <a:p>
            <a:r>
              <a:rPr lang="en-US" dirty="0" smtClean="0"/>
              <a:t>If Nominating Committee member or alternate are proposed for a position, they will also be asked to leave the session during discussion and the member remaining will Chair the session until discussion is complete.</a:t>
            </a:r>
          </a:p>
        </p:txBody>
      </p:sp>
      <p:sp>
        <p:nvSpPr>
          <p:cNvPr id="4" name="Slide Number Placeholder 3"/>
          <p:cNvSpPr>
            <a:spLocks noGrp="1"/>
          </p:cNvSpPr>
          <p:nvPr>
            <p:ph type="sldNum" sz="quarter" idx="10"/>
          </p:nvPr>
        </p:nvSpPr>
        <p:spPr/>
        <p:txBody>
          <a:bodyPr/>
          <a:lstStyle/>
          <a:p>
            <a:fld id="{1C57DFC3-0EF7-4D3E-AA28-742FC44E3906}"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4"/>
          <p:cNvSpPr>
            <a:spLocks noGrp="1" noChangeArrowheads="1"/>
          </p:cNvSpPr>
          <p:nvPr>
            <p:ph type="title"/>
          </p:nvPr>
        </p:nvSpPr>
        <p:spPr/>
        <p:txBody>
          <a:bodyPr/>
          <a:lstStyle/>
          <a:p>
            <a:r>
              <a:rPr lang="en-US" b="1" dirty="0" smtClean="0">
                <a:solidFill>
                  <a:schemeClr val="bg1"/>
                </a:solidFill>
              </a:rPr>
              <a:t>Candidates for Regional Offices</a:t>
            </a:r>
          </a:p>
        </p:txBody>
      </p:sp>
      <p:sp>
        <p:nvSpPr>
          <p:cNvPr id="22532" name="Rectangle 5"/>
          <p:cNvSpPr>
            <a:spLocks noGrp="1" noChangeArrowheads="1"/>
          </p:cNvSpPr>
          <p:nvPr>
            <p:ph type="body" idx="1"/>
          </p:nvPr>
        </p:nvSpPr>
        <p:spPr/>
        <p:txBody>
          <a:bodyPr/>
          <a:lstStyle/>
          <a:p>
            <a:r>
              <a:rPr lang="en-US" dirty="0" smtClean="0"/>
              <a:t>ARC Term is 1 year and an appointment. May also be the RMCR.</a:t>
            </a:r>
          </a:p>
          <a:p>
            <a:r>
              <a:rPr lang="en-US" dirty="0" smtClean="0"/>
              <a:t>Submit three names for each Regional Vice Chair positions due for replacement to the DRC for appointment. Names to be ranked in order of preference</a:t>
            </a:r>
          </a:p>
          <a:p>
            <a:r>
              <a:rPr lang="en-US" dirty="0" smtClean="0"/>
              <a:t>This year for ???????</a:t>
            </a:r>
          </a:p>
        </p:txBody>
      </p:sp>
      <p:sp>
        <p:nvSpPr>
          <p:cNvPr id="4" name="Slide Number Placeholder 3"/>
          <p:cNvSpPr>
            <a:spLocks noGrp="1"/>
          </p:cNvSpPr>
          <p:nvPr>
            <p:ph type="sldNum" sz="quarter" idx="10"/>
          </p:nvPr>
        </p:nvSpPr>
        <p:spPr/>
        <p:txBody>
          <a:bodyPr/>
          <a:lstStyle/>
          <a:p>
            <a:fld id="{4C9533CB-CA59-4272-B2BF-57A059DB7319}"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4"/>
          <p:cNvSpPr>
            <a:spLocks noGrp="1" noChangeArrowheads="1"/>
          </p:cNvSpPr>
          <p:nvPr>
            <p:ph type="title"/>
          </p:nvPr>
        </p:nvSpPr>
        <p:spPr/>
        <p:txBody>
          <a:bodyPr/>
          <a:lstStyle/>
          <a:p>
            <a:r>
              <a:rPr lang="en-US" b="1" dirty="0" smtClean="0">
                <a:solidFill>
                  <a:schemeClr val="bg1"/>
                </a:solidFill>
              </a:rPr>
              <a:t>Documentation</a:t>
            </a:r>
          </a:p>
        </p:txBody>
      </p:sp>
      <p:sp>
        <p:nvSpPr>
          <p:cNvPr id="23556" name="Rectangle 5"/>
          <p:cNvSpPr>
            <a:spLocks noGrp="1" noChangeArrowheads="1"/>
          </p:cNvSpPr>
          <p:nvPr>
            <p:ph type="body" idx="1"/>
          </p:nvPr>
        </p:nvSpPr>
        <p:spPr/>
        <p:txBody>
          <a:bodyPr>
            <a:normAutofit fontScale="77500" lnSpcReduction="20000"/>
          </a:bodyPr>
          <a:lstStyle/>
          <a:p>
            <a:r>
              <a:rPr lang="en-US" dirty="0" smtClean="0"/>
              <a:t>All candidates must be contacted to determine willingness to serve if elected. Candidates should update their bios.</a:t>
            </a:r>
          </a:p>
          <a:p>
            <a:r>
              <a:rPr lang="en-US" dirty="0" smtClean="0"/>
              <a:t>An ASHRAE updated biography must accompany each candidate and can be obtained by you from Member Services at Headquarters 404-636-8400 or www.ashrae.org (updates can be done online). </a:t>
            </a:r>
          </a:p>
          <a:p>
            <a:r>
              <a:rPr lang="en-US" dirty="0" smtClean="0"/>
              <a:t>Download Bio from ASHRAE website, print a copy and send a copy to the Nominating Committee Chair for distribution to the other Delegates and Alternates for their review before the CRC.  This will greatly speed the Caucus.  There is no need to distribute Bios for Honors and Awards.</a:t>
            </a:r>
          </a:p>
          <a:p>
            <a:r>
              <a:rPr lang="en-US" dirty="0" smtClean="0"/>
              <a:t>Please provide e-mail address to the Nominating Committee Chair for distribution before leaving the Planning Meeting.  </a:t>
            </a:r>
          </a:p>
        </p:txBody>
      </p:sp>
      <p:sp>
        <p:nvSpPr>
          <p:cNvPr id="4" name="Slide Number Placeholder 3"/>
          <p:cNvSpPr>
            <a:spLocks noGrp="1"/>
          </p:cNvSpPr>
          <p:nvPr>
            <p:ph type="sldNum" sz="quarter" idx="10"/>
          </p:nvPr>
        </p:nvSpPr>
        <p:spPr/>
        <p:txBody>
          <a:bodyPr/>
          <a:lstStyle/>
          <a:p>
            <a:fld id="{5FA2A1E7-07B1-4ACE-8FF2-4818EE958B70}"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
          <p:cNvSpPr>
            <a:spLocks noGrp="1" noChangeArrowheads="1"/>
          </p:cNvSpPr>
          <p:nvPr>
            <p:ph type="title"/>
          </p:nvPr>
        </p:nvSpPr>
        <p:spPr/>
        <p:txBody>
          <a:bodyPr/>
          <a:lstStyle/>
          <a:p>
            <a:r>
              <a:rPr lang="en-US" b="1" dirty="0" smtClean="0">
                <a:solidFill>
                  <a:schemeClr val="bg1"/>
                </a:solidFill>
              </a:rPr>
              <a:t>Caucus Attendees</a:t>
            </a:r>
          </a:p>
        </p:txBody>
      </p:sp>
      <p:sp>
        <p:nvSpPr>
          <p:cNvPr id="4100" name="Rectangle 5"/>
          <p:cNvSpPr>
            <a:spLocks noGrp="1" noChangeArrowheads="1"/>
          </p:cNvSpPr>
          <p:nvPr>
            <p:ph type="body" idx="1"/>
          </p:nvPr>
        </p:nvSpPr>
        <p:spPr/>
        <p:txBody>
          <a:bodyPr/>
          <a:lstStyle/>
          <a:p>
            <a:r>
              <a:rPr lang="en-US" dirty="0" smtClean="0"/>
              <a:t>Delegate – only the Delegate can vote (generally immediate Past President of Chapter)</a:t>
            </a:r>
          </a:p>
          <a:p>
            <a:r>
              <a:rPr lang="en-US" dirty="0" smtClean="0"/>
              <a:t>Alternate (generally President Elect of Chapter)</a:t>
            </a:r>
          </a:p>
          <a:p>
            <a:endParaRPr lang="en-US" dirty="0" smtClean="0"/>
          </a:p>
        </p:txBody>
      </p:sp>
      <p:sp>
        <p:nvSpPr>
          <p:cNvPr id="4" name="Slide Number Placeholder 3"/>
          <p:cNvSpPr>
            <a:spLocks noGrp="1"/>
          </p:cNvSpPr>
          <p:nvPr>
            <p:ph type="sldNum" sz="quarter" idx="10"/>
          </p:nvPr>
        </p:nvSpPr>
        <p:spPr/>
        <p:txBody>
          <a:bodyPr/>
          <a:lstStyle/>
          <a:p>
            <a:fld id="{60DB9276-ED2A-42A0-8856-4584892B7894}"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6"/>
          <p:cNvSpPr>
            <a:spLocks noGrp="1" noChangeArrowheads="1"/>
          </p:cNvSpPr>
          <p:nvPr>
            <p:ph type="title"/>
          </p:nvPr>
        </p:nvSpPr>
        <p:spPr/>
        <p:txBody>
          <a:bodyPr/>
          <a:lstStyle/>
          <a:p>
            <a:r>
              <a:rPr lang="en-US" b="1" dirty="0" smtClean="0">
                <a:solidFill>
                  <a:schemeClr val="bg1"/>
                </a:solidFill>
              </a:rPr>
              <a:t>Society Honors and Awards</a:t>
            </a:r>
          </a:p>
        </p:txBody>
      </p:sp>
      <p:sp>
        <p:nvSpPr>
          <p:cNvPr id="24580" name="Rectangle 7"/>
          <p:cNvSpPr>
            <a:spLocks noGrp="1" noChangeArrowheads="1"/>
          </p:cNvSpPr>
          <p:nvPr>
            <p:ph type="body" idx="1"/>
          </p:nvPr>
        </p:nvSpPr>
        <p:spPr/>
        <p:txBody>
          <a:bodyPr>
            <a:normAutofit lnSpcReduction="10000"/>
          </a:bodyPr>
          <a:lstStyle/>
          <a:p>
            <a:r>
              <a:rPr lang="en-US" dirty="0" smtClean="0"/>
              <a:t>Must be accompanied by an ASHRAE Bio AND at least one letters of recommendation from a nominator, member and/or interested party.  Points sheet must accompany Chapter Service Award, Regional Award of Merit, Distinguished Service and Exceptional Service Awards.</a:t>
            </a:r>
          </a:p>
          <a:p>
            <a:r>
              <a:rPr lang="en-US" dirty="0" smtClean="0"/>
              <a:t>A letter from the Chapter President is recommended.</a:t>
            </a:r>
          </a:p>
          <a:p>
            <a:r>
              <a:rPr lang="en-US" dirty="0" smtClean="0"/>
              <a:t>Photo is necessary for some awards.</a:t>
            </a:r>
          </a:p>
        </p:txBody>
      </p:sp>
      <p:sp>
        <p:nvSpPr>
          <p:cNvPr id="4" name="Slide Number Placeholder 3"/>
          <p:cNvSpPr>
            <a:spLocks noGrp="1"/>
          </p:cNvSpPr>
          <p:nvPr>
            <p:ph type="sldNum" sz="quarter" idx="10"/>
          </p:nvPr>
        </p:nvSpPr>
        <p:spPr/>
        <p:txBody>
          <a:bodyPr/>
          <a:lstStyle/>
          <a:p>
            <a:fld id="{461EF6C5-191A-4BB2-884D-B9FB99E289BF}"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4"/>
          <p:cNvSpPr>
            <a:spLocks noGrp="1" noChangeArrowheads="1"/>
          </p:cNvSpPr>
          <p:nvPr>
            <p:ph type="title"/>
          </p:nvPr>
        </p:nvSpPr>
        <p:spPr/>
        <p:txBody>
          <a:bodyPr>
            <a:normAutofit fontScale="90000"/>
          </a:bodyPr>
          <a:lstStyle/>
          <a:p>
            <a:r>
              <a:rPr lang="en-US" b="1" dirty="0" smtClean="0">
                <a:solidFill>
                  <a:schemeClr val="bg1"/>
                </a:solidFill>
              </a:rPr>
              <a:t>Recommendation for </a:t>
            </a:r>
            <a:br>
              <a:rPr lang="en-US" b="1" dirty="0" smtClean="0">
                <a:solidFill>
                  <a:schemeClr val="bg1"/>
                </a:solidFill>
              </a:rPr>
            </a:br>
            <a:r>
              <a:rPr lang="en-US" b="1" dirty="0" smtClean="0">
                <a:solidFill>
                  <a:schemeClr val="bg1"/>
                </a:solidFill>
              </a:rPr>
              <a:t>Regional Awards</a:t>
            </a:r>
          </a:p>
        </p:txBody>
      </p:sp>
      <p:sp>
        <p:nvSpPr>
          <p:cNvPr id="25604" name="Rectangle 5"/>
          <p:cNvSpPr>
            <a:spLocks noGrp="1" noChangeArrowheads="1"/>
          </p:cNvSpPr>
          <p:nvPr>
            <p:ph type="body" idx="1"/>
          </p:nvPr>
        </p:nvSpPr>
        <p:spPr/>
        <p:txBody>
          <a:bodyPr>
            <a:normAutofit fontScale="92500"/>
          </a:bodyPr>
          <a:lstStyle/>
          <a:p>
            <a:r>
              <a:rPr lang="en-US" dirty="0" smtClean="0"/>
              <a:t>Regional Award of Merit (10 points required-see point sheet Manual of Chapter Operations  Appendix N3, – no limit) awarded by the DRC at CRC</a:t>
            </a:r>
          </a:p>
          <a:p>
            <a:r>
              <a:rPr lang="en-US" dirty="0" smtClean="0"/>
              <a:t>Chapter Service Award (15 points required-see point sheet Manual of Chapter Operations Appendix N4 –) </a:t>
            </a:r>
            <a:r>
              <a:rPr lang="en-US" dirty="0" smtClean="0">
                <a:solidFill>
                  <a:srgbClr val="FFFF00"/>
                </a:solidFill>
              </a:rPr>
              <a:t>EVERY CHAPTER SHOULD PROVIDE 2 NAMES OF CHAPTER MEMBERS TO HONOR </a:t>
            </a:r>
            <a:r>
              <a:rPr lang="en-US" dirty="0" smtClean="0"/>
              <a:t>each year. Past presidents deserve it.  Awarded by the DRC at CRC (no max limit)</a:t>
            </a:r>
          </a:p>
        </p:txBody>
      </p:sp>
      <p:sp>
        <p:nvSpPr>
          <p:cNvPr id="4" name="Slide Number Placeholder 3"/>
          <p:cNvSpPr>
            <a:spLocks noGrp="1"/>
          </p:cNvSpPr>
          <p:nvPr>
            <p:ph type="sldNum" sz="quarter" idx="10"/>
          </p:nvPr>
        </p:nvSpPr>
        <p:spPr/>
        <p:txBody>
          <a:bodyPr/>
          <a:lstStyle/>
          <a:p>
            <a:fld id="{2FC29384-2D79-43F8-BCD6-389A5C56DE49}"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4"/>
          <p:cNvSpPr>
            <a:spLocks noGrp="1" noChangeArrowheads="1"/>
          </p:cNvSpPr>
          <p:nvPr>
            <p:ph type="title"/>
          </p:nvPr>
        </p:nvSpPr>
        <p:spPr/>
        <p:txBody>
          <a:bodyPr/>
          <a:lstStyle/>
          <a:p>
            <a:r>
              <a:rPr lang="en-US" b="1" dirty="0" smtClean="0">
                <a:solidFill>
                  <a:schemeClr val="bg1"/>
                </a:solidFill>
              </a:rPr>
              <a:t>Submittals to Region DRC</a:t>
            </a:r>
          </a:p>
        </p:txBody>
      </p:sp>
      <p:sp>
        <p:nvSpPr>
          <p:cNvPr id="26628" name="Rectangle 5"/>
          <p:cNvSpPr>
            <a:spLocks noGrp="1" noChangeArrowheads="1"/>
          </p:cNvSpPr>
          <p:nvPr>
            <p:ph type="body" idx="1"/>
          </p:nvPr>
        </p:nvSpPr>
        <p:spPr/>
        <p:txBody>
          <a:bodyPr>
            <a:normAutofit fontScale="92500" lnSpcReduction="20000"/>
          </a:bodyPr>
          <a:lstStyle/>
          <a:p>
            <a:r>
              <a:rPr lang="en-US" dirty="0" smtClean="0"/>
              <a:t>All nominations for Regional Award of Merit must include a letter of recommendation from the chapter and a current biographical record form. </a:t>
            </a:r>
          </a:p>
          <a:p>
            <a:pPr lvl="1"/>
            <a:r>
              <a:rPr lang="en-US" dirty="0" smtClean="0"/>
              <a:t>Also include desired wording for certificate. i.e.: “For Outstanding Service to Region # as Director to Regions Council 20_-__”</a:t>
            </a:r>
          </a:p>
          <a:p>
            <a:endParaRPr lang="en-US" dirty="0" smtClean="0"/>
          </a:p>
          <a:p>
            <a:r>
              <a:rPr lang="en-US" dirty="0" smtClean="0"/>
              <a:t>All nominations for Chapter Award of Merit must include a letter of recommendation from the chapter and a current biographical record form.   </a:t>
            </a:r>
          </a:p>
          <a:p>
            <a:pPr lvl="1"/>
            <a:r>
              <a:rPr lang="en-US" dirty="0" smtClean="0"/>
              <a:t>Also include desired wording for certificate. i.e.: For </a:t>
            </a:r>
            <a:r>
              <a:rPr lang="en-US" dirty="0" err="1" smtClean="0"/>
              <a:t>His/Her</a:t>
            </a:r>
            <a:r>
              <a:rPr lang="en-US" dirty="0" smtClean="0"/>
              <a:t> Service to the Atlanta Chapter of ASHRAE as ____________.”</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32D9F04C-8F8B-4750-8EF0-CAB13F3CE58F}"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6"/>
          <p:cNvSpPr>
            <a:spLocks noGrp="1" noChangeArrowheads="1"/>
          </p:cNvSpPr>
          <p:nvPr>
            <p:ph type="title"/>
          </p:nvPr>
        </p:nvSpPr>
        <p:spPr/>
        <p:txBody>
          <a:bodyPr/>
          <a:lstStyle/>
          <a:p>
            <a:r>
              <a:rPr lang="en-US" b="1" dirty="0" smtClean="0">
                <a:solidFill>
                  <a:schemeClr val="bg1"/>
                </a:solidFill>
              </a:rPr>
              <a:t>Society Awards</a:t>
            </a:r>
          </a:p>
        </p:txBody>
      </p:sp>
      <p:sp>
        <p:nvSpPr>
          <p:cNvPr id="27652" name="Rectangle 7"/>
          <p:cNvSpPr>
            <a:spLocks noGrp="1" noChangeArrowheads="1"/>
          </p:cNvSpPr>
          <p:nvPr>
            <p:ph type="body" idx="1"/>
          </p:nvPr>
        </p:nvSpPr>
        <p:spPr/>
        <p:txBody>
          <a:bodyPr>
            <a:normAutofit fontScale="92500"/>
          </a:bodyPr>
          <a:lstStyle/>
          <a:p>
            <a:r>
              <a:rPr lang="en-US" smtClean="0"/>
              <a:t>Honorary Member (eminent professional distinction – 3 per year max. Winter Mtg.)</a:t>
            </a:r>
          </a:p>
          <a:p>
            <a:r>
              <a:rPr lang="en-US" smtClean="0"/>
              <a:t>Fellow (grade awarded for unusual distinction- See Manual of Chapter Operations Appendix N2 for criteria-no limit awarded at Winter Mtg.)</a:t>
            </a:r>
          </a:p>
          <a:p>
            <a:r>
              <a:rPr lang="en-US" smtClean="0"/>
              <a:t>F. Paul Anderson Award (notable achievement or outstanding work or service – 1 per year max. awarded at Winter Mtg.) </a:t>
            </a:r>
          </a:p>
          <a:p>
            <a:r>
              <a:rPr lang="en-US" smtClean="0"/>
              <a:t>ASHRAE-ALCO Award (outstanding public service – 1 per year max. awarded at Winter Mtg.)</a:t>
            </a:r>
          </a:p>
        </p:txBody>
      </p:sp>
      <p:sp>
        <p:nvSpPr>
          <p:cNvPr id="4" name="Slide Number Placeholder 3"/>
          <p:cNvSpPr>
            <a:spLocks noGrp="1"/>
          </p:cNvSpPr>
          <p:nvPr>
            <p:ph type="sldNum" sz="quarter" idx="10"/>
          </p:nvPr>
        </p:nvSpPr>
        <p:spPr/>
        <p:txBody>
          <a:bodyPr/>
          <a:lstStyle/>
          <a:p>
            <a:fld id="{31F7848D-5DC8-4C55-9604-ACD6FFE6598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4"/>
          <p:cNvSpPr>
            <a:spLocks noGrp="1" noChangeArrowheads="1"/>
          </p:cNvSpPr>
          <p:nvPr>
            <p:ph type="title"/>
          </p:nvPr>
        </p:nvSpPr>
        <p:spPr/>
        <p:txBody>
          <a:bodyPr/>
          <a:lstStyle/>
          <a:p>
            <a:r>
              <a:rPr lang="en-US" b="1" dirty="0" smtClean="0">
                <a:solidFill>
                  <a:schemeClr val="bg1"/>
                </a:solidFill>
              </a:rPr>
              <a:t>Society Awards (cont.)</a:t>
            </a:r>
          </a:p>
        </p:txBody>
      </p:sp>
      <p:sp>
        <p:nvSpPr>
          <p:cNvPr id="28676" name="Rectangle 5"/>
          <p:cNvSpPr>
            <a:spLocks noGrp="1" noChangeArrowheads="1"/>
          </p:cNvSpPr>
          <p:nvPr>
            <p:ph type="body" idx="1"/>
          </p:nvPr>
        </p:nvSpPr>
        <p:spPr/>
        <p:txBody>
          <a:bodyPr>
            <a:normAutofit fontScale="77500" lnSpcReduction="20000"/>
          </a:bodyPr>
          <a:lstStyle/>
          <a:p>
            <a:r>
              <a:rPr lang="en-US" smtClean="0"/>
              <a:t>Distinguished Service Award (Society work – 15 points required- see point sheet Chapter Manual of Operation Appendix N1-no limit, awarded at Annual Mtg)</a:t>
            </a:r>
          </a:p>
          <a:p>
            <a:r>
              <a:rPr lang="en-US" smtClean="0"/>
              <a:t>Exceptional Service Award (continued distinguished service-45 points required- see point sheet Chapter Manual of Operation Appendix N1 -20 max., awarded at Annual Mtg)</a:t>
            </a:r>
          </a:p>
          <a:p>
            <a:r>
              <a:rPr lang="en-US" smtClean="0"/>
              <a:t>Andrew T. Boggs Service Award (exemplary distinguished service – 1/yr. max,  awarded at Annual Mtg )</a:t>
            </a:r>
          </a:p>
          <a:p>
            <a:r>
              <a:rPr lang="en-US" smtClean="0"/>
              <a:t>Distinguished 50 year member (50 yr. member who has been a Society President, Fellow, DSA recipient, or otherwise performed outstanding service for the Society- no limit,  awarded at Annual Mtg.)</a:t>
            </a:r>
          </a:p>
        </p:txBody>
      </p:sp>
      <p:sp>
        <p:nvSpPr>
          <p:cNvPr id="4" name="Slide Number Placeholder 3"/>
          <p:cNvSpPr>
            <a:spLocks noGrp="1"/>
          </p:cNvSpPr>
          <p:nvPr>
            <p:ph type="sldNum" sz="quarter" idx="10"/>
          </p:nvPr>
        </p:nvSpPr>
        <p:spPr/>
        <p:txBody>
          <a:bodyPr/>
          <a:lstStyle/>
          <a:p>
            <a:fld id="{2E8B18D8-5C3C-4248-968A-8B3CA7BC116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4"/>
          <p:cNvSpPr>
            <a:spLocks noGrp="1" noChangeArrowheads="1"/>
          </p:cNvSpPr>
          <p:nvPr>
            <p:ph type="title"/>
          </p:nvPr>
        </p:nvSpPr>
        <p:spPr/>
        <p:txBody>
          <a:bodyPr/>
          <a:lstStyle/>
          <a:p>
            <a:r>
              <a:rPr lang="en-US" b="1" dirty="0" smtClean="0">
                <a:solidFill>
                  <a:schemeClr val="bg1"/>
                </a:solidFill>
              </a:rPr>
              <a:t>Society Awards (cont.)</a:t>
            </a:r>
          </a:p>
        </p:txBody>
      </p:sp>
      <p:sp>
        <p:nvSpPr>
          <p:cNvPr id="29700" name="Rectangle 5"/>
          <p:cNvSpPr>
            <a:spLocks noGrp="1" noChangeArrowheads="1"/>
          </p:cNvSpPr>
          <p:nvPr>
            <p:ph type="body" idx="1"/>
          </p:nvPr>
        </p:nvSpPr>
        <p:spPr/>
        <p:txBody>
          <a:bodyPr>
            <a:normAutofit fontScale="92500" lnSpcReduction="20000"/>
          </a:bodyPr>
          <a:lstStyle/>
          <a:p>
            <a:r>
              <a:rPr lang="en-US" smtClean="0"/>
              <a:t>Louise and Bill Holladay Distinguished Fellow Award (continuing preeminence in engineering or research work-1/yr., awarded at Annual Mtg)</a:t>
            </a:r>
          </a:p>
          <a:p>
            <a:r>
              <a:rPr lang="en-US" smtClean="0"/>
              <a:t>E.K. Campbell Award of Merit (Honors outstanding service and achievement in teaching-1/yr, awarded at Winter Mtg)</a:t>
            </a:r>
          </a:p>
          <a:p>
            <a:r>
              <a:rPr lang="en-US" smtClean="0"/>
              <a:t>ASHRAE Hall of Fame (milestone contribution to growth of ASHRAE-related technology by deceased members –see website under Honors &amp; Awards for nomination form- 2/yr max, Winter Mtg) George Hightower has been nominated, why hasn’t Benny Bootle been nominated?</a:t>
            </a:r>
          </a:p>
        </p:txBody>
      </p:sp>
      <p:sp>
        <p:nvSpPr>
          <p:cNvPr id="4" name="Slide Number Placeholder 3"/>
          <p:cNvSpPr>
            <a:spLocks noGrp="1"/>
          </p:cNvSpPr>
          <p:nvPr>
            <p:ph type="sldNum" sz="quarter" idx="10"/>
          </p:nvPr>
        </p:nvSpPr>
        <p:spPr/>
        <p:txBody>
          <a:bodyPr/>
          <a:lstStyle/>
          <a:p>
            <a:fld id="{9663E2D1-90D7-4EA3-81DB-FAE71C339FC3}"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4"/>
          <p:cNvSpPr>
            <a:spLocks noGrp="1" noChangeArrowheads="1"/>
          </p:cNvSpPr>
          <p:nvPr>
            <p:ph type="title"/>
          </p:nvPr>
        </p:nvSpPr>
        <p:spPr/>
        <p:txBody>
          <a:bodyPr/>
          <a:lstStyle/>
          <a:p>
            <a:r>
              <a:rPr lang="en-US" b="1" dirty="0" smtClean="0">
                <a:solidFill>
                  <a:schemeClr val="bg1"/>
                </a:solidFill>
              </a:rPr>
              <a:t>Society Committees</a:t>
            </a:r>
          </a:p>
        </p:txBody>
      </p:sp>
      <p:sp>
        <p:nvSpPr>
          <p:cNvPr id="30724" name="Rectangle 5"/>
          <p:cNvSpPr>
            <a:spLocks noGrp="1" noChangeArrowheads="1"/>
          </p:cNvSpPr>
          <p:nvPr>
            <p:ph type="body" idx="1"/>
          </p:nvPr>
        </p:nvSpPr>
        <p:spPr/>
        <p:txBody>
          <a:bodyPr>
            <a:normAutofit fontScale="92500" lnSpcReduction="10000"/>
          </a:bodyPr>
          <a:lstStyle/>
          <a:p>
            <a:r>
              <a:rPr lang="en-US" dirty="0" smtClean="0"/>
              <a:t>Delegates should poll the members they think could contribute to Society as committee members, this is the easiest way for the Society President-elect to fill the positions available.  Ask at your chapter meeting.</a:t>
            </a:r>
          </a:p>
          <a:p>
            <a:pPr lvl="1"/>
            <a:r>
              <a:rPr lang="en-US" dirty="0" smtClean="0"/>
              <a:t>Accreditation Activities</a:t>
            </a:r>
          </a:p>
          <a:p>
            <a:pPr lvl="1"/>
            <a:r>
              <a:rPr lang="en-US" dirty="0" smtClean="0"/>
              <a:t>Admissions &amp; Advancements</a:t>
            </a:r>
          </a:p>
          <a:p>
            <a:pPr lvl="1"/>
            <a:r>
              <a:rPr lang="en-US" dirty="0" smtClean="0"/>
              <a:t>ASHRAE Planning</a:t>
            </a:r>
          </a:p>
          <a:p>
            <a:pPr lvl="1"/>
            <a:r>
              <a:rPr lang="en-US" dirty="0" smtClean="0"/>
              <a:t>ASHRAE Programs (not chapter programs)</a:t>
            </a:r>
          </a:p>
          <a:p>
            <a:pPr lvl="1"/>
            <a:r>
              <a:rPr lang="en-US" dirty="0" smtClean="0"/>
              <a:t>Chapters Regional </a:t>
            </a:r>
          </a:p>
          <a:p>
            <a:pPr lvl="1"/>
            <a:r>
              <a:rPr lang="en-US" dirty="0" smtClean="0"/>
              <a:t>Charter &amp; Bylaws </a:t>
            </a:r>
          </a:p>
        </p:txBody>
      </p:sp>
      <p:sp>
        <p:nvSpPr>
          <p:cNvPr id="4" name="Slide Number Placeholder 3"/>
          <p:cNvSpPr>
            <a:spLocks noGrp="1"/>
          </p:cNvSpPr>
          <p:nvPr>
            <p:ph type="sldNum" sz="quarter" idx="10"/>
          </p:nvPr>
        </p:nvSpPr>
        <p:spPr/>
        <p:txBody>
          <a:bodyPr/>
          <a:lstStyle/>
          <a:p>
            <a:fld id="{0B805153-F8CE-41F5-8048-D77125EAAA7D}"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4"/>
          <p:cNvSpPr>
            <a:spLocks noGrp="1" noChangeArrowheads="1"/>
          </p:cNvSpPr>
          <p:nvPr>
            <p:ph type="title"/>
          </p:nvPr>
        </p:nvSpPr>
        <p:spPr/>
        <p:txBody>
          <a:bodyPr/>
          <a:lstStyle/>
          <a:p>
            <a:r>
              <a:rPr lang="en-US" b="1" dirty="0" smtClean="0">
                <a:solidFill>
                  <a:schemeClr val="bg1"/>
                </a:solidFill>
              </a:rPr>
              <a:t>More Society Committees</a:t>
            </a:r>
          </a:p>
        </p:txBody>
      </p:sp>
      <p:sp>
        <p:nvSpPr>
          <p:cNvPr id="31748" name="Rectangle 5"/>
          <p:cNvSpPr>
            <a:spLocks noGrp="1" noChangeArrowheads="1"/>
          </p:cNvSpPr>
          <p:nvPr>
            <p:ph type="body" sz="half" idx="1"/>
          </p:nvPr>
        </p:nvSpPr>
        <p:spPr/>
        <p:txBody>
          <a:bodyPr>
            <a:normAutofit fontScale="92500" lnSpcReduction="10000"/>
          </a:bodyPr>
          <a:lstStyle/>
          <a:p>
            <a:r>
              <a:rPr lang="en-US" smtClean="0"/>
              <a:t>Course Development</a:t>
            </a:r>
          </a:p>
          <a:p>
            <a:r>
              <a:rPr lang="en-US" smtClean="0"/>
              <a:t>Chapter Technology Transfer</a:t>
            </a:r>
          </a:p>
          <a:p>
            <a:r>
              <a:rPr lang="en-US" smtClean="0"/>
              <a:t>Environmental Health</a:t>
            </a:r>
          </a:p>
          <a:p>
            <a:r>
              <a:rPr lang="en-US" smtClean="0"/>
              <a:t>Executive</a:t>
            </a:r>
          </a:p>
          <a:p>
            <a:r>
              <a:rPr lang="en-US" smtClean="0"/>
              <a:t>Finance</a:t>
            </a:r>
          </a:p>
          <a:p>
            <a:r>
              <a:rPr lang="en-US" smtClean="0"/>
              <a:t>Handbook</a:t>
            </a:r>
          </a:p>
          <a:p>
            <a:r>
              <a:rPr lang="en-US" smtClean="0"/>
              <a:t>Historical</a:t>
            </a:r>
          </a:p>
          <a:p>
            <a:r>
              <a:rPr lang="en-US" smtClean="0"/>
              <a:t>Honors &amp; Awards</a:t>
            </a:r>
          </a:p>
          <a:p>
            <a:r>
              <a:rPr lang="en-US" smtClean="0"/>
              <a:t>International</a:t>
            </a:r>
          </a:p>
          <a:p>
            <a:pPr lvl="1"/>
            <a:endParaRPr lang="en-US" smtClean="0"/>
          </a:p>
        </p:txBody>
      </p:sp>
      <p:sp>
        <p:nvSpPr>
          <p:cNvPr id="31749" name="Rectangle 6"/>
          <p:cNvSpPr>
            <a:spLocks noGrp="1" noChangeArrowheads="1"/>
          </p:cNvSpPr>
          <p:nvPr>
            <p:ph type="body" sz="half" idx="2"/>
          </p:nvPr>
        </p:nvSpPr>
        <p:spPr/>
        <p:txBody>
          <a:bodyPr>
            <a:normAutofit fontScale="92500"/>
          </a:bodyPr>
          <a:lstStyle/>
          <a:p>
            <a:r>
              <a:rPr lang="en-US" smtClean="0"/>
              <a:t>Journal/Insights</a:t>
            </a:r>
          </a:p>
          <a:p>
            <a:r>
              <a:rPr lang="en-US" smtClean="0"/>
              <a:t>Membership Promotion</a:t>
            </a:r>
          </a:p>
          <a:p>
            <a:r>
              <a:rPr lang="en-US" smtClean="0"/>
              <a:t>Nominating</a:t>
            </a:r>
          </a:p>
          <a:p>
            <a:r>
              <a:rPr lang="en-US" smtClean="0"/>
              <a:t>President Elect Advisory</a:t>
            </a:r>
          </a:p>
          <a:p>
            <a:r>
              <a:rPr lang="en-US" smtClean="0"/>
              <a:t>Refrigeration</a:t>
            </a:r>
          </a:p>
          <a:p>
            <a:r>
              <a:rPr lang="en-US" smtClean="0"/>
              <a:t>Research Promotion</a:t>
            </a:r>
          </a:p>
          <a:p>
            <a:r>
              <a:rPr lang="en-US" smtClean="0"/>
              <a:t>Special Publications</a:t>
            </a:r>
          </a:p>
          <a:p>
            <a:r>
              <a:rPr lang="en-US" smtClean="0"/>
              <a:t>Student Activities</a:t>
            </a:r>
          </a:p>
        </p:txBody>
      </p:sp>
      <p:sp>
        <p:nvSpPr>
          <p:cNvPr id="5" name="Slide Number Placeholder 4"/>
          <p:cNvSpPr>
            <a:spLocks noGrp="1"/>
          </p:cNvSpPr>
          <p:nvPr>
            <p:ph type="sldNum" sz="quarter" idx="10"/>
          </p:nvPr>
        </p:nvSpPr>
        <p:spPr/>
        <p:txBody>
          <a:bodyPr/>
          <a:lstStyle/>
          <a:p>
            <a:fld id="{F63F155A-CB8E-4A81-B417-C534C37A2B0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4"/>
          <p:cNvSpPr>
            <a:spLocks noGrp="1" noChangeArrowheads="1"/>
          </p:cNvSpPr>
          <p:nvPr>
            <p:ph type="title"/>
          </p:nvPr>
        </p:nvSpPr>
        <p:spPr/>
        <p:txBody>
          <a:bodyPr/>
          <a:lstStyle/>
          <a:p>
            <a:r>
              <a:rPr lang="en-US" b="1" dirty="0" smtClean="0">
                <a:solidFill>
                  <a:schemeClr val="bg1"/>
                </a:solidFill>
              </a:rPr>
              <a:t>More Society Committees</a:t>
            </a:r>
          </a:p>
        </p:txBody>
      </p:sp>
      <p:sp>
        <p:nvSpPr>
          <p:cNvPr id="32772" name="Rectangle 5"/>
          <p:cNvSpPr>
            <a:spLocks noGrp="1" noChangeArrowheads="1"/>
          </p:cNvSpPr>
          <p:nvPr>
            <p:ph type="body" idx="1"/>
          </p:nvPr>
        </p:nvSpPr>
        <p:spPr/>
        <p:txBody>
          <a:bodyPr/>
          <a:lstStyle/>
          <a:p>
            <a:r>
              <a:rPr lang="en-US" smtClean="0"/>
              <a:t>Standards Committees</a:t>
            </a:r>
          </a:p>
          <a:p>
            <a:pPr lvl="1"/>
            <a:r>
              <a:rPr lang="en-US" smtClean="0"/>
              <a:t>Standard Projects &amp; Guidelines Projects</a:t>
            </a:r>
          </a:p>
          <a:p>
            <a:pPr lvl="1"/>
            <a:r>
              <a:rPr lang="en-US" smtClean="0"/>
              <a:t>Code Interaction</a:t>
            </a:r>
          </a:p>
          <a:p>
            <a:r>
              <a:rPr lang="en-US" smtClean="0"/>
              <a:t>Technical Activities</a:t>
            </a:r>
          </a:p>
          <a:p>
            <a:pPr lvl="1"/>
            <a:r>
              <a:rPr lang="en-US" smtClean="0"/>
              <a:t>See website for listings</a:t>
            </a:r>
          </a:p>
          <a:p>
            <a:r>
              <a:rPr lang="en-US" smtClean="0"/>
              <a:t>These committees can be joined by contacting the current chair of the committee and express your interest.</a:t>
            </a:r>
          </a:p>
        </p:txBody>
      </p:sp>
      <p:sp>
        <p:nvSpPr>
          <p:cNvPr id="4" name="Slide Number Placeholder 3"/>
          <p:cNvSpPr>
            <a:spLocks noGrp="1"/>
          </p:cNvSpPr>
          <p:nvPr>
            <p:ph type="sldNum" sz="quarter" idx="10"/>
          </p:nvPr>
        </p:nvSpPr>
        <p:spPr/>
        <p:txBody>
          <a:bodyPr/>
          <a:lstStyle/>
          <a:p>
            <a:fld id="{259D34A4-19DA-4583-AF81-69113171F914}"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4"/>
          <p:cNvSpPr>
            <a:spLocks noGrp="1" noChangeArrowheads="1"/>
          </p:cNvSpPr>
          <p:nvPr>
            <p:ph type="title"/>
          </p:nvPr>
        </p:nvSpPr>
        <p:spPr/>
        <p:txBody>
          <a:bodyPr/>
          <a:lstStyle/>
          <a:p>
            <a:r>
              <a:rPr lang="en-US" b="1" dirty="0" smtClean="0">
                <a:solidFill>
                  <a:schemeClr val="bg1"/>
                </a:solidFill>
              </a:rPr>
              <a:t>Submittals to Society</a:t>
            </a:r>
          </a:p>
        </p:txBody>
      </p:sp>
      <p:sp>
        <p:nvSpPr>
          <p:cNvPr id="33796" name="Rectangle 5"/>
          <p:cNvSpPr>
            <a:spLocks noGrp="1" noChangeArrowheads="1"/>
          </p:cNvSpPr>
          <p:nvPr>
            <p:ph type="body" idx="1"/>
          </p:nvPr>
        </p:nvSpPr>
        <p:spPr/>
        <p:txBody>
          <a:bodyPr>
            <a:normAutofit fontScale="92500" lnSpcReduction="20000"/>
          </a:bodyPr>
          <a:lstStyle/>
          <a:p>
            <a:r>
              <a:rPr lang="en-US" smtClean="0"/>
              <a:t>All nominations for Society honors and awards must include a letter of recommendation from the chapter and a current biographical record form.</a:t>
            </a:r>
          </a:p>
          <a:p>
            <a:r>
              <a:rPr lang="en-US" smtClean="0"/>
              <a:t>Nominations for Distinguished Service and Exceptional Service awards must include a completed tally points sheet.</a:t>
            </a:r>
          </a:p>
          <a:p>
            <a:r>
              <a:rPr lang="en-US" smtClean="0"/>
              <a:t>Nominations for Hall of Fame must include an official nomination form. (deceased member only)</a:t>
            </a:r>
          </a:p>
          <a:p>
            <a:r>
              <a:rPr lang="en-US" smtClean="0"/>
              <a:t>Society Honors and Awards committee will not consider incomplete submittals.</a:t>
            </a:r>
          </a:p>
          <a:p>
            <a:r>
              <a:rPr lang="en-US" smtClean="0"/>
              <a:t>See Honors and Awards on the ASHRAE website for due dates for each award.</a:t>
            </a:r>
          </a:p>
        </p:txBody>
      </p:sp>
      <p:sp>
        <p:nvSpPr>
          <p:cNvPr id="4" name="Slide Number Placeholder 3"/>
          <p:cNvSpPr>
            <a:spLocks noGrp="1"/>
          </p:cNvSpPr>
          <p:nvPr>
            <p:ph type="sldNum" sz="quarter" idx="10"/>
          </p:nvPr>
        </p:nvSpPr>
        <p:spPr/>
        <p:txBody>
          <a:bodyPr/>
          <a:lstStyle/>
          <a:p>
            <a:fld id="{3B49BFD0-93FA-4A94-9016-9FD7EC8971F3}"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b="1" dirty="0" smtClean="0">
                <a:solidFill>
                  <a:schemeClr val="bg1"/>
                </a:solidFill>
              </a:rPr>
              <a:t>Nominating Committee Members</a:t>
            </a:r>
            <a:endParaRPr lang="en-US" b="1" dirty="0">
              <a:solidFill>
                <a:schemeClr val="bg1"/>
              </a:solidFill>
            </a:endParaRPr>
          </a:p>
        </p:txBody>
      </p:sp>
      <p:sp>
        <p:nvSpPr>
          <p:cNvPr id="5123" name="Content Placeholder 2"/>
          <p:cNvSpPr>
            <a:spLocks noGrp="1"/>
          </p:cNvSpPr>
          <p:nvPr>
            <p:ph idx="1"/>
          </p:nvPr>
        </p:nvSpPr>
        <p:spPr/>
        <p:txBody>
          <a:bodyPr/>
          <a:lstStyle/>
          <a:p>
            <a:pPr>
              <a:buNone/>
            </a:pPr>
            <a:r>
              <a:rPr lang="en-US" dirty="0" smtClean="0"/>
              <a:t>	Nominating Committee members including: one delegate, one alternate and one reserve alternate who are selected by the regional  members and alternates from each chapter and represent the Region at Summer and Winter Nominating Committee meetings</a:t>
            </a:r>
          </a:p>
        </p:txBody>
      </p:sp>
      <p:sp>
        <p:nvSpPr>
          <p:cNvPr id="4" name="Slide Number Placeholder 3"/>
          <p:cNvSpPr>
            <a:spLocks noGrp="1"/>
          </p:cNvSpPr>
          <p:nvPr>
            <p:ph type="sldNum" sz="quarter" idx="10"/>
          </p:nvPr>
        </p:nvSpPr>
        <p:spPr/>
        <p:txBody>
          <a:bodyPr/>
          <a:lstStyle/>
          <a:p>
            <a:fld id="{F9D8C5AD-E183-4816-A839-ACDC796C5315}"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820" name="Rectangle 5"/>
          <p:cNvSpPr>
            <a:spLocks noGrp="1" noChangeArrowheads="1"/>
          </p:cNvSpPr>
          <p:nvPr>
            <p:ph type="title"/>
          </p:nvPr>
        </p:nvSpPr>
        <p:spPr/>
        <p:txBody>
          <a:bodyPr>
            <a:normAutofit fontScale="90000"/>
          </a:bodyPr>
          <a:lstStyle/>
          <a:p>
            <a:r>
              <a:rPr lang="en-US" b="1" dirty="0" smtClean="0">
                <a:solidFill>
                  <a:schemeClr val="bg1"/>
                </a:solidFill>
              </a:rPr>
              <a:t>Sample Worksheet – MCO</a:t>
            </a:r>
            <a:br>
              <a:rPr lang="en-US" b="1" dirty="0" smtClean="0">
                <a:solidFill>
                  <a:schemeClr val="bg1"/>
                </a:solidFill>
              </a:rPr>
            </a:br>
            <a:r>
              <a:rPr lang="en-US" b="1" dirty="0" smtClean="0">
                <a:solidFill>
                  <a:schemeClr val="bg1"/>
                </a:solidFill>
              </a:rPr>
              <a:t>Appendix X</a:t>
            </a:r>
          </a:p>
        </p:txBody>
      </p:sp>
      <p:sp>
        <p:nvSpPr>
          <p:cNvPr id="6" name="Slide Number Placeholder 3"/>
          <p:cNvSpPr>
            <a:spLocks noGrp="1"/>
          </p:cNvSpPr>
          <p:nvPr>
            <p:ph type="sldNum" sz="quarter" idx="10"/>
          </p:nvPr>
        </p:nvSpPr>
        <p:spPr/>
        <p:txBody>
          <a:bodyPr/>
          <a:lstStyle/>
          <a:p>
            <a:fld id="{B5F7E0B4-810E-4CAF-A6AE-1B378FF2419A}" type="slidenum">
              <a:rPr lang="en-US" smtClean="0"/>
              <a:pPr/>
              <a:t>30</a:t>
            </a:fld>
            <a:endParaRPr lang="en-US"/>
          </a:p>
        </p:txBody>
      </p:sp>
      <p:pic>
        <p:nvPicPr>
          <p:cNvPr id="1026" name="Picture 2"/>
          <p:cNvPicPr>
            <a:picLocks noGrp="1" noChangeAspect="1" noChangeArrowheads="1"/>
          </p:cNvPicPr>
          <p:nvPr>
            <p:ph idx="1"/>
          </p:nvPr>
        </p:nvPicPr>
        <p:blipFill>
          <a:blip r:embed="rId2"/>
          <a:srcRect/>
          <a:stretch>
            <a:fillRect/>
          </a:stretch>
        </p:blipFill>
        <p:spPr bwMode="auto">
          <a:xfrm>
            <a:off x="609600" y="1524000"/>
            <a:ext cx="2205875" cy="2819399"/>
          </a:xfrm>
          <a:prstGeom prst="rect">
            <a:avLst/>
          </a:prstGeom>
          <a:noFill/>
          <a:ln w="9525">
            <a:noFill/>
            <a:miter lim="800000"/>
            <a:headEnd/>
            <a:tailEnd/>
          </a:ln>
        </p:spPr>
      </p:pic>
      <p:pic>
        <p:nvPicPr>
          <p:cNvPr id="1027" name="Picture 3"/>
          <p:cNvPicPr>
            <a:picLocks noChangeAspect="1" noChangeArrowheads="1"/>
          </p:cNvPicPr>
          <p:nvPr/>
        </p:nvPicPr>
        <p:blipFill>
          <a:blip r:embed="rId3"/>
          <a:srcRect/>
          <a:stretch>
            <a:fillRect/>
          </a:stretch>
        </p:blipFill>
        <p:spPr bwMode="auto">
          <a:xfrm>
            <a:off x="3200400" y="1476374"/>
            <a:ext cx="2209800" cy="2867026"/>
          </a:xfrm>
          <a:prstGeom prst="rect">
            <a:avLst/>
          </a:prstGeom>
          <a:noFill/>
          <a:ln w="9525">
            <a:noFill/>
            <a:miter lim="800000"/>
            <a:headEnd/>
            <a:tailEnd/>
          </a:ln>
        </p:spPr>
      </p:pic>
      <p:pic>
        <p:nvPicPr>
          <p:cNvPr id="1028" name="Picture 4"/>
          <p:cNvPicPr>
            <a:picLocks noChangeAspect="1" noChangeArrowheads="1"/>
          </p:cNvPicPr>
          <p:nvPr/>
        </p:nvPicPr>
        <p:blipFill>
          <a:blip r:embed="rId4"/>
          <a:srcRect/>
          <a:stretch>
            <a:fillRect/>
          </a:stretch>
        </p:blipFill>
        <p:spPr bwMode="auto">
          <a:xfrm>
            <a:off x="5765195" y="1430353"/>
            <a:ext cx="2159606" cy="291304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5843" name="Rectangle 4"/>
          <p:cNvSpPr>
            <a:spLocks noGrp="1" noChangeArrowheads="1"/>
          </p:cNvSpPr>
          <p:nvPr>
            <p:ph type="title"/>
          </p:nvPr>
        </p:nvSpPr>
        <p:spPr/>
        <p:txBody>
          <a:bodyPr/>
          <a:lstStyle/>
          <a:p>
            <a:r>
              <a:rPr lang="en-US" b="1" dirty="0" smtClean="0">
                <a:solidFill>
                  <a:schemeClr val="bg1"/>
                </a:solidFill>
              </a:rPr>
              <a:t>Succession Planning</a:t>
            </a:r>
          </a:p>
        </p:txBody>
      </p:sp>
      <p:sp>
        <p:nvSpPr>
          <p:cNvPr id="35844" name="Rectangle 5"/>
          <p:cNvSpPr>
            <a:spLocks noGrp="1" noChangeArrowheads="1"/>
          </p:cNvSpPr>
          <p:nvPr>
            <p:ph type="body" idx="1"/>
          </p:nvPr>
        </p:nvSpPr>
        <p:spPr/>
        <p:txBody>
          <a:bodyPr/>
          <a:lstStyle/>
          <a:p>
            <a:r>
              <a:rPr lang="en-US" smtClean="0"/>
              <a:t>RVC – Chapter past Presidents</a:t>
            </a:r>
          </a:p>
          <a:p>
            <a:r>
              <a:rPr lang="en-US" smtClean="0"/>
              <a:t>ARC/RMCR-Past RVCs</a:t>
            </a:r>
          </a:p>
          <a:p>
            <a:r>
              <a:rPr lang="en-US" smtClean="0"/>
              <a:t>DRC – Past ARC/RMCR</a:t>
            </a:r>
          </a:p>
          <a:p>
            <a:endParaRPr lang="en-US" smtClean="0"/>
          </a:p>
        </p:txBody>
      </p:sp>
      <p:sp>
        <p:nvSpPr>
          <p:cNvPr id="4" name="Slide Number Placeholder 3"/>
          <p:cNvSpPr>
            <a:spLocks noGrp="1"/>
          </p:cNvSpPr>
          <p:nvPr>
            <p:ph type="sldNum" sz="quarter" idx="10"/>
          </p:nvPr>
        </p:nvSpPr>
        <p:spPr/>
        <p:txBody>
          <a:bodyPr/>
          <a:lstStyle/>
          <a:p>
            <a:fld id="{B319690B-B84F-4650-BF5F-57D59B98C39A}" type="slidenum">
              <a:rPr lang="en-US" smtClean="0"/>
              <a:pPr/>
              <a:t>31</a:t>
            </a:fld>
            <a:endParaRPr lang="en-US"/>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4"/>
          <p:cNvSpPr>
            <a:spLocks noGrp="1" noChangeArrowheads="1"/>
          </p:cNvSpPr>
          <p:nvPr>
            <p:ph type="title"/>
          </p:nvPr>
        </p:nvSpPr>
        <p:spPr/>
        <p:txBody>
          <a:bodyPr/>
          <a:lstStyle/>
          <a:p>
            <a:r>
              <a:rPr lang="en-US" b="1" dirty="0" smtClean="0">
                <a:solidFill>
                  <a:schemeClr val="bg1"/>
                </a:solidFill>
              </a:rPr>
              <a:t>Wrap-Up</a:t>
            </a:r>
          </a:p>
        </p:txBody>
      </p:sp>
      <p:sp>
        <p:nvSpPr>
          <p:cNvPr id="36868" name="Rectangle 5"/>
          <p:cNvSpPr>
            <a:spLocks noGrp="1" noChangeArrowheads="1"/>
          </p:cNvSpPr>
          <p:nvPr>
            <p:ph type="body" idx="1"/>
          </p:nvPr>
        </p:nvSpPr>
        <p:spPr/>
        <p:txBody>
          <a:bodyPr/>
          <a:lstStyle/>
          <a:p>
            <a:r>
              <a:rPr lang="en-US" dirty="0" smtClean="0"/>
              <a:t>Call me with questions </a:t>
            </a:r>
          </a:p>
          <a:p>
            <a:r>
              <a:rPr lang="en-US" dirty="0" smtClean="0"/>
              <a:t>It is possible to complete the work in the first session.  If so, the second session will be suspended – AND YOU CAN SLEEP IN AN EXTRA HOUR!</a:t>
            </a:r>
          </a:p>
        </p:txBody>
      </p:sp>
      <p:sp>
        <p:nvSpPr>
          <p:cNvPr id="4" name="Slide Number Placeholder 3"/>
          <p:cNvSpPr>
            <a:spLocks noGrp="1"/>
          </p:cNvSpPr>
          <p:nvPr>
            <p:ph type="sldNum" sz="quarter" idx="10"/>
          </p:nvPr>
        </p:nvSpPr>
        <p:spPr/>
        <p:txBody>
          <a:bodyPr/>
          <a:lstStyle/>
          <a:p>
            <a:fld id="{0B2184E5-0B29-4276-B75E-8FE51530209C}"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7891" name="Rectangle 4"/>
          <p:cNvSpPr>
            <a:spLocks noGrp="1" noChangeArrowheads="1"/>
          </p:cNvSpPr>
          <p:nvPr>
            <p:ph type="title"/>
          </p:nvPr>
        </p:nvSpPr>
        <p:spPr/>
        <p:txBody>
          <a:bodyPr/>
          <a:lstStyle/>
          <a:p>
            <a:r>
              <a:rPr lang="en-US" b="1" dirty="0" smtClean="0">
                <a:solidFill>
                  <a:schemeClr val="bg1"/>
                </a:solidFill>
              </a:rPr>
              <a:t>Your Turn</a:t>
            </a:r>
          </a:p>
        </p:txBody>
      </p:sp>
      <p:sp>
        <p:nvSpPr>
          <p:cNvPr id="37892" name="Rectangle 5"/>
          <p:cNvSpPr>
            <a:spLocks noGrp="1" noChangeArrowheads="1"/>
          </p:cNvSpPr>
          <p:nvPr>
            <p:ph type="body" idx="1"/>
          </p:nvPr>
        </p:nvSpPr>
        <p:spPr/>
        <p:txBody>
          <a:bodyPr/>
          <a:lstStyle/>
          <a:p>
            <a:r>
              <a:rPr lang="en-US" smtClean="0"/>
              <a:t>Questions and Answers</a:t>
            </a:r>
          </a:p>
          <a:p>
            <a:endParaRPr lang="en-US" smtClean="0"/>
          </a:p>
        </p:txBody>
      </p:sp>
      <p:sp>
        <p:nvSpPr>
          <p:cNvPr id="4" name="Slide Number Placeholder 3"/>
          <p:cNvSpPr>
            <a:spLocks noGrp="1"/>
          </p:cNvSpPr>
          <p:nvPr>
            <p:ph type="sldNum" sz="quarter" idx="10"/>
          </p:nvPr>
        </p:nvSpPr>
        <p:spPr/>
        <p:txBody>
          <a:bodyPr/>
          <a:lstStyle/>
          <a:p>
            <a:fld id="{B33F88EE-65B6-470B-AD40-F76970F7AC40}" type="slidenum">
              <a:rPr lang="en-US" smtClean="0"/>
              <a:pPr/>
              <a:t>33</a:t>
            </a:fld>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normAutofit fontScale="90000"/>
          </a:bodyPr>
          <a:lstStyle/>
          <a:p>
            <a:r>
              <a:rPr lang="en-US" b="1" dirty="0" smtClean="0">
                <a:solidFill>
                  <a:schemeClr val="bg1"/>
                </a:solidFill>
              </a:rPr>
              <a:t>Purpose of Nominating </a:t>
            </a:r>
            <a:br>
              <a:rPr lang="en-US" b="1" dirty="0" smtClean="0">
                <a:solidFill>
                  <a:schemeClr val="bg1"/>
                </a:solidFill>
              </a:rPr>
            </a:br>
            <a:r>
              <a:rPr lang="en-US" b="1" dirty="0" smtClean="0">
                <a:solidFill>
                  <a:schemeClr val="bg1"/>
                </a:solidFill>
              </a:rPr>
              <a:t>Committee Caucus</a:t>
            </a:r>
          </a:p>
        </p:txBody>
      </p:sp>
      <p:sp>
        <p:nvSpPr>
          <p:cNvPr id="8195" name="Rectangle 3"/>
          <p:cNvSpPr>
            <a:spLocks noGrp="1" noChangeArrowheads="1"/>
          </p:cNvSpPr>
          <p:nvPr>
            <p:ph type="body" idx="1"/>
          </p:nvPr>
        </p:nvSpPr>
        <p:spPr>
          <a:xfrm>
            <a:off x="762000" y="1524000"/>
            <a:ext cx="7924800" cy="5029200"/>
          </a:xfrm>
        </p:spPr>
        <p:txBody>
          <a:bodyPr>
            <a:normAutofit fontScale="92500" lnSpcReduction="20000"/>
          </a:bodyPr>
          <a:lstStyle/>
          <a:p>
            <a:r>
              <a:rPr lang="en-US" dirty="0" smtClean="0"/>
              <a:t>Primary responsibility – To represent your Chapter, Region, and Society members</a:t>
            </a:r>
          </a:p>
          <a:p>
            <a:r>
              <a:rPr lang="en-US" dirty="0" smtClean="0"/>
              <a:t>Purpose -To nominate candidates to replace elected officers and members of </a:t>
            </a:r>
            <a:r>
              <a:rPr lang="en-US" b="1" dirty="0" smtClean="0"/>
              <a:t>Society</a:t>
            </a:r>
            <a:r>
              <a:rPr lang="en-US" dirty="0" smtClean="0"/>
              <a:t> who are completing terms.</a:t>
            </a:r>
          </a:p>
          <a:p>
            <a:r>
              <a:rPr lang="en-US" dirty="0" smtClean="0"/>
              <a:t>Nominate for </a:t>
            </a:r>
            <a:r>
              <a:rPr lang="en-US" b="1" dirty="0" smtClean="0"/>
              <a:t>Regional</a:t>
            </a:r>
            <a:r>
              <a:rPr lang="en-US" dirty="0" smtClean="0"/>
              <a:t> positions for terms about to expire. (Director and Regional Chair, Regional Vice Chairs, Region Members Council Representative)</a:t>
            </a:r>
          </a:p>
          <a:p>
            <a:r>
              <a:rPr lang="en-US" dirty="0" smtClean="0"/>
              <a:t>Nominate candidates for Society, Regional and Chapter </a:t>
            </a:r>
            <a:r>
              <a:rPr lang="en-US" b="1" dirty="0" smtClean="0"/>
              <a:t>Awards</a:t>
            </a:r>
          </a:p>
          <a:p>
            <a:r>
              <a:rPr lang="en-US" dirty="0" smtClean="0"/>
              <a:t>Recommendation of </a:t>
            </a:r>
            <a:r>
              <a:rPr lang="en-US" b="1" dirty="0" smtClean="0"/>
              <a:t>nominees</a:t>
            </a:r>
            <a:r>
              <a:rPr lang="en-US" dirty="0" smtClean="0"/>
              <a:t> for Fellows, DSA, etc</a:t>
            </a:r>
          </a:p>
          <a:p>
            <a:pPr>
              <a:buNone/>
            </a:pP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FBD779E8-59BE-4653-9372-593ECF1FCA8B}"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b="1" dirty="0" smtClean="0">
                <a:solidFill>
                  <a:schemeClr val="bg1"/>
                </a:solidFill>
              </a:rPr>
              <a:t>Caucus</a:t>
            </a:r>
          </a:p>
        </p:txBody>
      </p:sp>
      <p:sp>
        <p:nvSpPr>
          <p:cNvPr id="3" name="Content Placeholder 2"/>
          <p:cNvSpPr>
            <a:spLocks noGrp="1"/>
          </p:cNvSpPr>
          <p:nvPr>
            <p:ph idx="1"/>
          </p:nvPr>
        </p:nvSpPr>
        <p:spPr/>
        <p:txBody>
          <a:bodyPr/>
          <a:lstStyle/>
          <a:p>
            <a:pPr>
              <a:buNone/>
            </a:pPr>
            <a:r>
              <a:rPr lang="en-US" dirty="0" smtClean="0"/>
              <a:t>	PLEASE COME PREPARED TO FULFILL YOUR DUTIES</a:t>
            </a:r>
            <a:endParaRPr lang="en-US" dirty="0"/>
          </a:p>
        </p:txBody>
      </p:sp>
      <p:sp>
        <p:nvSpPr>
          <p:cNvPr id="4" name="Slide Number Placeholder 3"/>
          <p:cNvSpPr>
            <a:spLocks noGrp="1"/>
          </p:cNvSpPr>
          <p:nvPr>
            <p:ph type="sldNum" sz="quarter" idx="10"/>
          </p:nvPr>
        </p:nvSpPr>
        <p:spPr/>
        <p:txBody>
          <a:bodyPr/>
          <a:lstStyle/>
          <a:p>
            <a:fld id="{9479575C-F26F-4373-9510-FE847E8E4D41}"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1028"/>
          <p:cNvSpPr>
            <a:spLocks noGrp="1" noChangeArrowheads="1"/>
          </p:cNvSpPr>
          <p:nvPr>
            <p:ph type="title"/>
          </p:nvPr>
        </p:nvSpPr>
        <p:spPr/>
        <p:txBody>
          <a:bodyPr>
            <a:normAutofit fontScale="90000"/>
          </a:bodyPr>
          <a:lstStyle/>
          <a:p>
            <a:r>
              <a:rPr lang="en-US" b="1" dirty="0" smtClean="0">
                <a:solidFill>
                  <a:schemeClr val="bg1"/>
                </a:solidFill>
              </a:rPr>
              <a:t>Nominating Committee</a:t>
            </a:r>
            <a:br>
              <a:rPr lang="en-US" b="1" dirty="0" smtClean="0">
                <a:solidFill>
                  <a:schemeClr val="bg1"/>
                </a:solidFill>
              </a:rPr>
            </a:br>
            <a:r>
              <a:rPr lang="en-US" b="1" dirty="0" smtClean="0">
                <a:solidFill>
                  <a:schemeClr val="bg1"/>
                </a:solidFill>
              </a:rPr>
              <a:t>Confidentiality</a:t>
            </a:r>
          </a:p>
        </p:txBody>
      </p:sp>
      <p:sp>
        <p:nvSpPr>
          <p:cNvPr id="9220" name="Rectangle 1029"/>
          <p:cNvSpPr>
            <a:spLocks noGrp="1" noChangeArrowheads="1"/>
          </p:cNvSpPr>
          <p:nvPr>
            <p:ph type="body" idx="1"/>
          </p:nvPr>
        </p:nvSpPr>
        <p:spPr/>
        <p:txBody>
          <a:bodyPr/>
          <a:lstStyle/>
          <a:p>
            <a:r>
              <a:rPr lang="en-US" dirty="0" smtClean="0"/>
              <a:t>Meetings of Nominating Committee are held in closed session</a:t>
            </a:r>
          </a:p>
          <a:p>
            <a:r>
              <a:rPr lang="en-US" dirty="0" smtClean="0"/>
              <a:t>No member or alternate shall divulge any information on the work of the committee EVER and FOREVER!</a:t>
            </a:r>
          </a:p>
          <a:p>
            <a:r>
              <a:rPr lang="en-US" dirty="0" smtClean="0"/>
              <a:t>What is said in the Executive Session, stays in the Executive Session</a:t>
            </a:r>
          </a:p>
        </p:txBody>
      </p:sp>
      <p:sp>
        <p:nvSpPr>
          <p:cNvPr id="4" name="Slide Number Placeholder 3"/>
          <p:cNvSpPr>
            <a:spLocks noGrp="1"/>
          </p:cNvSpPr>
          <p:nvPr>
            <p:ph type="sldNum" sz="quarter" idx="10"/>
          </p:nvPr>
        </p:nvSpPr>
        <p:spPr/>
        <p:txBody>
          <a:bodyPr/>
          <a:lstStyle/>
          <a:p>
            <a:fld id="{E18D41CD-4EB7-4AA3-A858-366AA33B4CB3}"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4"/>
          <p:cNvSpPr>
            <a:spLocks noGrp="1" noChangeArrowheads="1"/>
          </p:cNvSpPr>
          <p:nvPr>
            <p:ph type="title"/>
          </p:nvPr>
        </p:nvSpPr>
        <p:spPr/>
        <p:txBody>
          <a:bodyPr/>
          <a:lstStyle/>
          <a:p>
            <a:r>
              <a:rPr lang="en-US" dirty="0" smtClean="0"/>
              <a:t> </a:t>
            </a:r>
            <a:r>
              <a:rPr lang="en-US" b="1" dirty="0" smtClean="0">
                <a:solidFill>
                  <a:schemeClr val="bg1"/>
                </a:solidFill>
              </a:rPr>
              <a:t>Caucus</a:t>
            </a:r>
          </a:p>
        </p:txBody>
      </p:sp>
      <p:sp>
        <p:nvSpPr>
          <p:cNvPr id="10244" name="Rectangle 5"/>
          <p:cNvSpPr>
            <a:spLocks noGrp="1" noChangeArrowheads="1"/>
          </p:cNvSpPr>
          <p:nvPr>
            <p:ph type="body" idx="1"/>
          </p:nvPr>
        </p:nvSpPr>
        <p:spPr>
          <a:xfrm>
            <a:off x="762000" y="1524000"/>
            <a:ext cx="7924800" cy="5197475"/>
          </a:xfrm>
        </p:spPr>
        <p:txBody>
          <a:bodyPr>
            <a:normAutofit lnSpcReduction="10000"/>
          </a:bodyPr>
          <a:lstStyle/>
          <a:p>
            <a:r>
              <a:rPr lang="en-US" dirty="0" smtClean="0"/>
              <a:t>Purpose: To discuss candidates for offices, committees, honors and awards without restrictions.</a:t>
            </a:r>
          </a:p>
          <a:p>
            <a:r>
              <a:rPr lang="en-US" dirty="0" smtClean="0"/>
              <a:t>Orientation during Planning Meeting for the Caucus will be held as an Executive Session for purpose of instruction by the Regional Nominating Committee and the beginning of thought process for Caucus held at CRC.</a:t>
            </a:r>
          </a:p>
          <a:p>
            <a:r>
              <a:rPr lang="en-US" dirty="0" smtClean="0"/>
              <a:t>Caucus is attended </a:t>
            </a:r>
            <a:r>
              <a:rPr lang="en-US" i="1" u="sng" dirty="0" smtClean="0"/>
              <a:t>only</a:t>
            </a:r>
            <a:r>
              <a:rPr lang="en-US" dirty="0" smtClean="0"/>
              <a:t> by chapter delegates and alternates and by regional Nominating Committee member, alternate and reserve alternate</a:t>
            </a:r>
          </a:p>
        </p:txBody>
      </p:sp>
      <p:sp>
        <p:nvSpPr>
          <p:cNvPr id="4" name="Slide Number Placeholder 3"/>
          <p:cNvSpPr>
            <a:spLocks noGrp="1"/>
          </p:cNvSpPr>
          <p:nvPr>
            <p:ph type="sldNum" sz="quarter" idx="10"/>
          </p:nvPr>
        </p:nvSpPr>
        <p:spPr/>
        <p:txBody>
          <a:bodyPr/>
          <a:lstStyle/>
          <a:p>
            <a:fld id="{29C8FAAC-F96A-4557-91A5-19333E296C9F}"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p:cNvSpPr>
            <a:spLocks noGrp="1" noChangeArrowheads="1"/>
          </p:cNvSpPr>
          <p:nvPr>
            <p:ph type="title"/>
          </p:nvPr>
        </p:nvSpPr>
        <p:spPr/>
        <p:txBody>
          <a:bodyPr/>
          <a:lstStyle/>
          <a:p>
            <a:r>
              <a:rPr lang="en-US" b="1" dirty="0" smtClean="0">
                <a:solidFill>
                  <a:schemeClr val="bg1"/>
                </a:solidFill>
              </a:rPr>
              <a:t>Nominating Committee Meetings</a:t>
            </a:r>
          </a:p>
        </p:txBody>
      </p:sp>
      <p:sp>
        <p:nvSpPr>
          <p:cNvPr id="12292" name="Rectangle 5"/>
          <p:cNvSpPr>
            <a:spLocks noGrp="1" noChangeArrowheads="1"/>
          </p:cNvSpPr>
          <p:nvPr>
            <p:ph type="body" idx="1"/>
          </p:nvPr>
        </p:nvSpPr>
        <p:spPr/>
        <p:txBody>
          <a:bodyPr/>
          <a:lstStyle/>
          <a:p>
            <a:pPr>
              <a:buNone/>
            </a:pPr>
            <a:r>
              <a:rPr lang="en-US" dirty="0" smtClean="0"/>
              <a:t>Two official meetings are scheduled</a:t>
            </a:r>
          </a:p>
          <a:p>
            <a:r>
              <a:rPr lang="en-US" dirty="0" smtClean="0"/>
              <a:t>List your meeting times</a:t>
            </a:r>
          </a:p>
          <a:p>
            <a:pPr lvl="1"/>
            <a:r>
              <a:rPr lang="en-US" i="1" u="sng" dirty="0" smtClean="0"/>
              <a:t>IF</a:t>
            </a:r>
            <a:r>
              <a:rPr lang="en-US" dirty="0" smtClean="0"/>
              <a:t> BUSINESS IS NOT COMPLETED IN FRIDAY SESSION</a:t>
            </a:r>
          </a:p>
        </p:txBody>
      </p:sp>
      <p:sp>
        <p:nvSpPr>
          <p:cNvPr id="4" name="Slide Number Placeholder 3"/>
          <p:cNvSpPr>
            <a:spLocks noGrp="1"/>
          </p:cNvSpPr>
          <p:nvPr>
            <p:ph type="sldNum" sz="quarter" idx="10"/>
          </p:nvPr>
        </p:nvSpPr>
        <p:spPr/>
        <p:txBody>
          <a:bodyPr/>
          <a:lstStyle/>
          <a:p>
            <a:fld id="{325569F2-7C82-4E13-9C30-27CDB792F473}"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1028"/>
          <p:cNvSpPr>
            <a:spLocks noGrp="1" noChangeArrowheads="1"/>
          </p:cNvSpPr>
          <p:nvPr>
            <p:ph type="title"/>
          </p:nvPr>
        </p:nvSpPr>
        <p:spPr/>
        <p:txBody>
          <a:bodyPr>
            <a:normAutofit fontScale="90000"/>
          </a:bodyPr>
          <a:lstStyle/>
          <a:p>
            <a:r>
              <a:rPr lang="en-US" b="1" dirty="0" smtClean="0">
                <a:solidFill>
                  <a:schemeClr val="bg1"/>
                </a:solidFill>
              </a:rPr>
              <a:t>Attendance - Nominating </a:t>
            </a:r>
            <a:br>
              <a:rPr lang="en-US" b="1" dirty="0" smtClean="0">
                <a:solidFill>
                  <a:schemeClr val="bg1"/>
                </a:solidFill>
              </a:rPr>
            </a:br>
            <a:r>
              <a:rPr lang="en-US" b="1" dirty="0" smtClean="0">
                <a:solidFill>
                  <a:schemeClr val="bg1"/>
                </a:solidFill>
              </a:rPr>
              <a:t>Committee Caucus</a:t>
            </a:r>
          </a:p>
        </p:txBody>
      </p:sp>
      <p:sp>
        <p:nvSpPr>
          <p:cNvPr id="13316" name="Rectangle 1029"/>
          <p:cNvSpPr>
            <a:spLocks noGrp="1" noChangeArrowheads="1"/>
          </p:cNvSpPr>
          <p:nvPr>
            <p:ph type="body" idx="1"/>
          </p:nvPr>
        </p:nvSpPr>
        <p:spPr/>
        <p:txBody>
          <a:bodyPr/>
          <a:lstStyle/>
          <a:p>
            <a:r>
              <a:rPr lang="en-US" dirty="0" smtClean="0"/>
              <a:t>If a Delegate member cannot attend or is late arriving at the 1st CRC Caucus meeting, the Alternate member will replace the absent member as the voting participant.</a:t>
            </a:r>
          </a:p>
          <a:p>
            <a:r>
              <a:rPr lang="en-US" dirty="0" smtClean="0"/>
              <a:t>Replaced member becomes an alternate if he/she comes late or can only attends the second session.  He will not assume Delegate roll and will not vote.</a:t>
            </a:r>
          </a:p>
        </p:txBody>
      </p:sp>
      <p:sp>
        <p:nvSpPr>
          <p:cNvPr id="4" name="Slide Number Placeholder 3"/>
          <p:cNvSpPr>
            <a:spLocks noGrp="1"/>
          </p:cNvSpPr>
          <p:nvPr>
            <p:ph type="sldNum" sz="quarter" idx="10"/>
          </p:nvPr>
        </p:nvSpPr>
        <p:spPr/>
        <p:txBody>
          <a:bodyPr/>
          <a:lstStyle/>
          <a:p>
            <a:fld id="{49FD7995-7469-4000-8A44-5D68E08030AF}"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TotalTime>
  <Words>1673</Words>
  <Application>Microsoft Office PowerPoint</Application>
  <PresentationFormat>On-screen Show (4:3)</PresentationFormat>
  <Paragraphs>229</Paragraphs>
  <Slides>33</Slides>
  <Notes>4</Notes>
  <HiddenSlides>4</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Nominating Caucus Orientation</vt:lpstr>
      <vt:lpstr>Caucus Attendees</vt:lpstr>
      <vt:lpstr>Nominating Committee Members</vt:lpstr>
      <vt:lpstr>Purpose of Nominating  Committee Caucus</vt:lpstr>
      <vt:lpstr>Caucus</vt:lpstr>
      <vt:lpstr>Nominating Committee Confidentiality</vt:lpstr>
      <vt:lpstr> Caucus</vt:lpstr>
      <vt:lpstr>Nominating Committee Meetings</vt:lpstr>
      <vt:lpstr>Attendance - Nominating  Committee Caucus</vt:lpstr>
      <vt:lpstr>Slate of Nominees</vt:lpstr>
      <vt:lpstr>Society Board of Directors</vt:lpstr>
      <vt:lpstr>ACRONYMS</vt:lpstr>
      <vt:lpstr>Society Structure </vt:lpstr>
      <vt:lpstr>2014-2015 Officer and  Director Positions to be Filled </vt:lpstr>
      <vt:lpstr>Eligibility - BOD</vt:lpstr>
      <vt:lpstr>Recommendation for  Society Committees</vt:lpstr>
      <vt:lpstr>Nominations during Caucus</vt:lpstr>
      <vt:lpstr>Candidates for Regional Offices</vt:lpstr>
      <vt:lpstr>Documentation</vt:lpstr>
      <vt:lpstr>Society Honors and Awards</vt:lpstr>
      <vt:lpstr>Recommendation for  Regional Awards</vt:lpstr>
      <vt:lpstr>Submittals to Region DRC</vt:lpstr>
      <vt:lpstr>Society Awards</vt:lpstr>
      <vt:lpstr>Society Awards (cont.)</vt:lpstr>
      <vt:lpstr>Society Awards (cont.)</vt:lpstr>
      <vt:lpstr>Society Committees</vt:lpstr>
      <vt:lpstr>More Society Committees</vt:lpstr>
      <vt:lpstr>More Society Committees</vt:lpstr>
      <vt:lpstr>Submittals to Society</vt:lpstr>
      <vt:lpstr>Sample Worksheet – MCO Appendix X</vt:lpstr>
      <vt:lpstr>Succession Planning</vt:lpstr>
      <vt:lpstr>Wrap-Up</vt:lpstr>
      <vt:lpstr>Your Turn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Bill Blount</dc:creator>
  <cp:lastModifiedBy>Vickie Grant</cp:lastModifiedBy>
  <cp:revision>15</cp:revision>
  <dcterms:created xsi:type="dcterms:W3CDTF">2011-12-07T19:09:13Z</dcterms:created>
  <dcterms:modified xsi:type="dcterms:W3CDTF">2013-06-19T19:00:35Z</dcterms:modified>
</cp:coreProperties>
</file>